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FCEA1F2-C16C-C48E-AE58-772ADF4B7FCD}" name="Carl-Emil Ege Prehn" initials="CEEP" userId="S::cpa@dansketaler.dk::5f7a2e66-16de-469d-bfcc-d1e1ce21ba2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33"/>
    <p:restoredTop sz="94745"/>
  </p:normalViewPr>
  <p:slideViewPr>
    <p:cSldViewPr snapToGrid="0">
      <p:cViewPr varScale="1">
        <p:scale>
          <a:sx n="49" d="100"/>
          <a:sy n="49" d="100"/>
        </p:scale>
        <p:origin x="64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3" name="Shape 15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 &amp; u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ks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Titeltekst</a:t>
            </a:r>
          </a:p>
        </p:txBody>
      </p:sp>
      <p:sp>
        <p:nvSpPr>
          <p:cNvPr id="12" name="Brødtekst, niveau et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400">
                <a:latin typeface="+mn-lt"/>
                <a:ea typeface="+mn-ea"/>
                <a:cs typeface="+mn-cs"/>
                <a:sym typeface="Helvetica Neue"/>
              </a:defRPr>
            </a:lvl1pPr>
            <a:lvl2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400">
                <a:latin typeface="+mn-lt"/>
                <a:ea typeface="+mn-ea"/>
                <a:cs typeface="+mn-cs"/>
                <a:sym typeface="Helvetica Neue"/>
              </a:defRPr>
            </a:lvl2pPr>
            <a:lvl3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400">
                <a:latin typeface="+mn-lt"/>
                <a:ea typeface="+mn-ea"/>
                <a:cs typeface="+mn-cs"/>
                <a:sym typeface="Helvetica Neue"/>
              </a:defRPr>
            </a:lvl3pPr>
            <a:lvl4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400">
                <a:latin typeface="+mn-lt"/>
                <a:ea typeface="+mn-ea"/>
                <a:cs typeface="+mn-cs"/>
                <a:sym typeface="Helvetica Neue"/>
              </a:defRPr>
            </a:lvl4pPr>
            <a:lvl5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400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13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rødtekst, niveau et…"/>
          <p:cNvSpPr txBox="1">
            <a:spLocks noGrp="1"/>
          </p:cNvSpPr>
          <p:nvPr>
            <p:ph type="body" sz="quarter" idx="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3200" i="1">
                <a:latin typeface="+mn-lt"/>
                <a:ea typeface="+mn-ea"/>
                <a:cs typeface="+mn-cs"/>
                <a:sym typeface="Helvetica Neue"/>
              </a:defRPr>
            </a:lvl1pPr>
            <a:lvl2pPr marL="1025769" indent="-390769" algn="ctr" defTabSz="825500">
              <a:lnSpc>
                <a:spcPct val="100000"/>
              </a:lnSpc>
              <a:spcBef>
                <a:spcPts val="0"/>
              </a:spcBef>
              <a:defRPr sz="3200" i="1">
                <a:latin typeface="+mn-lt"/>
                <a:ea typeface="+mn-ea"/>
                <a:cs typeface="+mn-cs"/>
                <a:sym typeface="Helvetica Neue"/>
              </a:defRPr>
            </a:lvl2pPr>
            <a:lvl3pPr marL="1660769" indent="-390769" algn="ctr" defTabSz="825500">
              <a:lnSpc>
                <a:spcPct val="100000"/>
              </a:lnSpc>
              <a:spcBef>
                <a:spcPts val="0"/>
              </a:spcBef>
              <a:defRPr sz="3200" i="1">
                <a:latin typeface="+mn-lt"/>
                <a:ea typeface="+mn-ea"/>
                <a:cs typeface="+mn-cs"/>
                <a:sym typeface="Helvetica Neue"/>
              </a:defRPr>
            </a:lvl3pPr>
            <a:lvl4pPr marL="2295769" indent="-390769" algn="ctr" defTabSz="825500">
              <a:lnSpc>
                <a:spcPct val="100000"/>
              </a:lnSpc>
              <a:spcBef>
                <a:spcPts val="0"/>
              </a:spcBef>
              <a:defRPr sz="3200" i="1">
                <a:latin typeface="+mn-lt"/>
                <a:ea typeface="+mn-ea"/>
                <a:cs typeface="+mn-cs"/>
                <a:sym typeface="Helvetica Neue"/>
              </a:defRPr>
            </a:lvl4pPr>
            <a:lvl5pPr marL="2930769" indent="-390769" algn="ctr" defTabSz="825500">
              <a:lnSpc>
                <a:spcPct val="100000"/>
              </a:lnSpc>
              <a:spcBef>
                <a:spcPts val="0"/>
              </a:spcBef>
              <a:defRPr sz="3200" i="1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94" name="“Skriv et citat her”."/>
          <p:cNvSpPr txBox="1">
            <a:spLocks noGrp="1"/>
          </p:cNvSpPr>
          <p:nvPr>
            <p:ph type="body" sz="quarter" idx="21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/>
          <a:lstStyle/>
          <a:p>
            <a: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48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5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532241774_2880x1920.jpeg"/>
          <p:cNvSpPr>
            <a:spLocks noGrp="1"/>
          </p:cNvSpPr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eltekst"/>
          <p:cNvSpPr txBox="1">
            <a:spLocks noGrp="1"/>
          </p:cNvSpPr>
          <p:nvPr>
            <p:ph type="title"/>
          </p:nvPr>
        </p:nvSpPr>
        <p:spPr>
          <a:xfrm>
            <a:off x="3048000" y="2244725"/>
            <a:ext cx="18288000" cy="4775201"/>
          </a:xfrm>
          <a:prstGeom prst="rect">
            <a:avLst/>
          </a:prstGeom>
        </p:spPr>
        <p:txBody>
          <a:bodyPr lIns="91439" tIns="91439" rIns="91439" bIns="91439" anchor="b"/>
          <a:lstStyle>
            <a:lvl1pPr defTabSz="1828800">
              <a:lnSpc>
                <a:spcPct val="90000"/>
              </a:lnSpc>
              <a:defRPr sz="120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Titeltekst</a:t>
            </a:r>
          </a:p>
        </p:txBody>
      </p:sp>
      <p:sp>
        <p:nvSpPr>
          <p:cNvPr id="118" name="Brødtekst, niveau et…"/>
          <p:cNvSpPr txBox="1">
            <a:spLocks noGrp="1"/>
          </p:cNvSpPr>
          <p:nvPr>
            <p:ph type="body" sz="quarter" idx="1"/>
          </p:nvPr>
        </p:nvSpPr>
        <p:spPr>
          <a:xfrm>
            <a:off x="3048000" y="7204075"/>
            <a:ext cx="18288000" cy="3311525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0" indent="0" algn="ctr">
              <a:buSzTx/>
              <a:buNone/>
              <a:defRPr sz="4800"/>
            </a:lvl1pPr>
            <a:lvl2pPr marL="0" indent="457200" algn="ctr">
              <a:buSzTx/>
              <a:buNone/>
              <a:defRPr sz="4800"/>
            </a:lvl2pPr>
            <a:lvl3pPr marL="0" indent="914400" algn="ctr">
              <a:buSzTx/>
              <a:buNone/>
              <a:defRPr sz="4800"/>
            </a:lvl3pPr>
            <a:lvl4pPr marL="0" indent="1371600" algn="ctr">
              <a:buSzTx/>
              <a:buNone/>
              <a:defRPr sz="4800"/>
            </a:lvl4pPr>
            <a:lvl5pPr marL="0" indent="1828800" algn="ctr">
              <a:buSzTx/>
              <a:buNone/>
              <a:defRPr sz="4800"/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119" name="Lysbillednummer"/>
          <p:cNvSpPr txBox="1">
            <a:spLocks noGrp="1"/>
          </p:cNvSpPr>
          <p:nvPr>
            <p:ph type="sldNum" sz="quarter" idx="2"/>
          </p:nvPr>
        </p:nvSpPr>
        <p:spPr>
          <a:xfrm>
            <a:off x="22203052" y="12835870"/>
            <a:ext cx="504548" cy="48391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eltekst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26"/>
          </a:xfrm>
          <a:prstGeom prst="rect">
            <a:avLst/>
          </a:prstGeom>
        </p:spPr>
        <p:txBody>
          <a:bodyPr lIns="91439" tIns="91439" rIns="91439" bIns="91439"/>
          <a:lstStyle>
            <a:lvl1pPr algn="l" defTabSz="1828800">
              <a:lnSpc>
                <a:spcPct val="90000"/>
              </a:lnSpc>
              <a:defRPr sz="88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Titeltekst</a:t>
            </a:r>
          </a:p>
        </p:txBody>
      </p:sp>
      <p:sp>
        <p:nvSpPr>
          <p:cNvPr id="127" name="Brødtekst, niveau et…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457200" indent="-457200">
              <a:buSzPct val="69000"/>
              <a:buFont typeface="Arial"/>
            </a:lvl1pPr>
            <a:lvl2pPr marL="990600" indent="-533400">
              <a:buSzPct val="100000"/>
              <a:buFont typeface="Arial"/>
            </a:lvl2pPr>
            <a:lvl3pPr marL="1554479" indent="-640079">
              <a:buSzPct val="100000"/>
              <a:buFont typeface="Arial"/>
            </a:lvl3pPr>
            <a:lvl4pPr marL="2082800" indent="-711200">
              <a:buSzPct val="100000"/>
              <a:buFont typeface="Arial"/>
            </a:lvl4pPr>
            <a:lvl5pPr marL="2540000" indent="-711200">
              <a:buSzPct val="100000"/>
              <a:buFont typeface="Arial"/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128" name="Lysbillednummer"/>
          <p:cNvSpPr txBox="1">
            <a:spLocks noGrp="1"/>
          </p:cNvSpPr>
          <p:nvPr>
            <p:ph type="sldNum" sz="quarter" idx="2"/>
          </p:nvPr>
        </p:nvSpPr>
        <p:spPr>
          <a:xfrm>
            <a:off x="22203052" y="12835870"/>
            <a:ext cx="504548" cy="48391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eltekst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26"/>
          </a:xfrm>
          <a:prstGeom prst="rect">
            <a:avLst/>
          </a:prstGeom>
        </p:spPr>
        <p:txBody>
          <a:bodyPr lIns="91439" tIns="91439" rIns="91439" bIns="91439"/>
          <a:lstStyle>
            <a:lvl1pPr algn="l" defTabSz="1828800">
              <a:lnSpc>
                <a:spcPct val="90000"/>
              </a:lnSpc>
              <a:defRPr sz="88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Titeltekst</a:t>
            </a:r>
          </a:p>
        </p:txBody>
      </p:sp>
      <p:sp>
        <p:nvSpPr>
          <p:cNvPr id="136" name="Brødtekst, niveau et…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457200" indent="-457200">
              <a:buSzPct val="100000"/>
              <a:buFont typeface="Arial"/>
            </a:lvl1pPr>
            <a:lvl2pPr marL="990600" indent="-533400">
              <a:buSzPct val="100000"/>
              <a:buFont typeface="Arial"/>
            </a:lvl2pPr>
            <a:lvl3pPr marL="1554479" indent="-640079">
              <a:buSzPct val="100000"/>
              <a:buFont typeface="Arial"/>
            </a:lvl3pPr>
            <a:lvl4pPr marL="2082800" indent="-711200">
              <a:buSzPct val="100000"/>
              <a:buFont typeface="Arial"/>
            </a:lvl4pPr>
            <a:lvl5pPr marL="2540000" indent="-711200">
              <a:buSzPct val="100000"/>
              <a:buFont typeface="Arial"/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137" name="Lysbillednummer"/>
          <p:cNvSpPr txBox="1">
            <a:spLocks noGrp="1"/>
          </p:cNvSpPr>
          <p:nvPr>
            <p:ph type="sldNum" sz="quarter" idx="2"/>
          </p:nvPr>
        </p:nvSpPr>
        <p:spPr>
          <a:xfrm>
            <a:off x="22203052" y="12835870"/>
            <a:ext cx="504548" cy="48391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eltekst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26"/>
          </a:xfrm>
          <a:prstGeom prst="rect">
            <a:avLst/>
          </a:prstGeom>
        </p:spPr>
        <p:txBody>
          <a:bodyPr lIns="91439" tIns="91439" rIns="91439" bIns="91439"/>
          <a:lstStyle>
            <a:lvl1pPr algn="l" defTabSz="1828800">
              <a:lnSpc>
                <a:spcPct val="90000"/>
              </a:lnSpc>
              <a:defRPr sz="88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Titeltekst</a:t>
            </a:r>
          </a:p>
        </p:txBody>
      </p:sp>
      <p:sp>
        <p:nvSpPr>
          <p:cNvPr id="145" name="Brødtekst, niveau et…"/>
          <p:cNvSpPr txBox="1">
            <a:spLocks noGrp="1"/>
          </p:cNvSpPr>
          <p:nvPr>
            <p:ph type="body"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457200" indent="-457200">
              <a:buSzPct val="100000"/>
              <a:buFont typeface="Arial"/>
            </a:lvl1pPr>
            <a:lvl2pPr marL="990600" indent="-533400">
              <a:buSzPct val="100000"/>
              <a:buFont typeface="Arial"/>
            </a:lvl2pPr>
            <a:lvl3pPr marL="1554479" indent="-640079">
              <a:buSzPct val="100000"/>
              <a:buFont typeface="Arial"/>
            </a:lvl3pPr>
            <a:lvl4pPr marL="2082800" indent="-711200">
              <a:buSzPct val="100000"/>
              <a:buFont typeface="Arial"/>
            </a:lvl4pPr>
            <a:lvl5pPr marL="2540000" indent="-711200">
              <a:buSzPct val="100000"/>
              <a:buFont typeface="Arial"/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146" name="Lysbillednummer"/>
          <p:cNvSpPr txBox="1">
            <a:spLocks noGrp="1"/>
          </p:cNvSpPr>
          <p:nvPr>
            <p:ph type="sldNum" sz="quarter" idx="2"/>
          </p:nvPr>
        </p:nvSpPr>
        <p:spPr>
          <a:xfrm>
            <a:off x="22203052" y="12835870"/>
            <a:ext cx="504548" cy="48391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and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532241774_2880x1920.jpeg"/>
          <p:cNvSpPr>
            <a:spLocks noGrp="1"/>
          </p:cNvSpPr>
          <p:nvPr>
            <p:ph type="pic" idx="21"/>
          </p:nvPr>
        </p:nvSpPr>
        <p:spPr>
          <a:xfrm>
            <a:off x="3125967" y="-393700"/>
            <a:ext cx="18135603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elteks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Titeltekst</a:t>
            </a:r>
          </a:p>
        </p:txBody>
      </p:sp>
      <p:sp>
        <p:nvSpPr>
          <p:cNvPr id="22" name="Brødtekst, niveau et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400">
                <a:latin typeface="+mn-lt"/>
                <a:ea typeface="+mn-ea"/>
                <a:cs typeface="+mn-cs"/>
                <a:sym typeface="Helvetica Neue"/>
              </a:defRPr>
            </a:lvl1pPr>
            <a:lvl2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400">
                <a:latin typeface="+mn-lt"/>
                <a:ea typeface="+mn-ea"/>
                <a:cs typeface="+mn-cs"/>
                <a:sym typeface="Helvetica Neue"/>
              </a:defRPr>
            </a:lvl2pPr>
            <a:lvl3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400">
                <a:latin typeface="+mn-lt"/>
                <a:ea typeface="+mn-ea"/>
                <a:cs typeface="+mn-cs"/>
                <a:sym typeface="Helvetica Neue"/>
              </a:defRPr>
            </a:lvl3pPr>
            <a:lvl4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400">
                <a:latin typeface="+mn-lt"/>
                <a:ea typeface="+mn-ea"/>
                <a:cs typeface="+mn-cs"/>
                <a:sym typeface="Helvetica Neue"/>
              </a:defRPr>
            </a:lvl4pPr>
            <a:lvl5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400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23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centre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teks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31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lod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532204087_1355x1355.jpeg"/>
          <p:cNvSpPr>
            <a:spLocks noGrp="1"/>
          </p:cNvSpPr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elteks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Titeltekst</a:t>
            </a:r>
          </a:p>
        </p:txBody>
      </p:sp>
      <p:sp>
        <p:nvSpPr>
          <p:cNvPr id="40" name="Brødtekst, niveau et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400">
                <a:latin typeface="+mn-lt"/>
                <a:ea typeface="+mn-ea"/>
                <a:cs typeface="+mn-cs"/>
                <a:sym typeface="Helvetica Neue"/>
              </a:defRPr>
            </a:lvl1pPr>
            <a:lvl2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400">
                <a:latin typeface="+mn-lt"/>
                <a:ea typeface="+mn-ea"/>
                <a:cs typeface="+mn-cs"/>
                <a:sym typeface="Helvetica Neue"/>
              </a:defRPr>
            </a:lvl2pPr>
            <a:lvl3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400">
                <a:latin typeface="+mn-lt"/>
                <a:ea typeface="+mn-ea"/>
                <a:cs typeface="+mn-cs"/>
                <a:sym typeface="Helvetica Neue"/>
              </a:defRPr>
            </a:lvl3pPr>
            <a:lvl4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400">
                <a:latin typeface="+mn-lt"/>
                <a:ea typeface="+mn-ea"/>
                <a:cs typeface="+mn-cs"/>
                <a:sym typeface="Helvetica Neue"/>
              </a:defRPr>
            </a:lvl4pPr>
            <a:lvl5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400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41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øv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49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57" name="Brødtekst, niveau e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58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punkter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532205080_1647x1098.jpeg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67" name="Brødtekst, niveau et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 defTabSz="825500">
              <a:lnSpc>
                <a:spcPct val="100000"/>
              </a:lnSpc>
              <a:spcBef>
                <a:spcPts val="4500"/>
              </a:spcBef>
              <a:defRPr sz="3800">
                <a:latin typeface="+mn-lt"/>
                <a:ea typeface="+mn-ea"/>
                <a:cs typeface="+mn-cs"/>
                <a:sym typeface="Helvetica Neue"/>
              </a:defRPr>
            </a:lvl1pPr>
            <a:lvl2pPr marL="1117600" indent="-558800" defTabSz="825500">
              <a:lnSpc>
                <a:spcPct val="100000"/>
              </a:lnSpc>
              <a:spcBef>
                <a:spcPts val="4500"/>
              </a:spcBef>
              <a:defRPr sz="3800">
                <a:latin typeface="+mn-lt"/>
                <a:ea typeface="+mn-ea"/>
                <a:cs typeface="+mn-cs"/>
                <a:sym typeface="Helvetica Neue"/>
              </a:defRPr>
            </a:lvl2pPr>
            <a:lvl3pPr marL="1676400" indent="-558800" defTabSz="825500">
              <a:lnSpc>
                <a:spcPct val="100000"/>
              </a:lnSpc>
              <a:spcBef>
                <a:spcPts val="4500"/>
              </a:spcBef>
              <a:defRPr sz="3800">
                <a:latin typeface="+mn-lt"/>
                <a:ea typeface="+mn-ea"/>
                <a:cs typeface="+mn-cs"/>
                <a:sym typeface="Helvetica Neue"/>
              </a:defRPr>
            </a:lvl3pPr>
            <a:lvl4pPr marL="2235200" indent="-558800" defTabSz="825500">
              <a:lnSpc>
                <a:spcPct val="100000"/>
              </a:lnSpc>
              <a:spcBef>
                <a:spcPts val="4500"/>
              </a:spcBef>
              <a:defRPr sz="3800">
                <a:latin typeface="+mn-lt"/>
                <a:ea typeface="+mn-ea"/>
                <a:cs typeface="+mn-cs"/>
                <a:sym typeface="Helvetica Neue"/>
              </a:defRPr>
            </a:lvl4pPr>
            <a:lvl5pPr marL="2794000" indent="-558800" defTabSz="825500">
              <a:lnSpc>
                <a:spcPct val="100000"/>
              </a:lnSpc>
              <a:spcBef>
                <a:spcPts val="4500"/>
              </a:spcBef>
              <a:defRPr sz="3800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68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te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rødtekst, niveau et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76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r. 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532205080_1647x1098.jpeg"/>
          <p:cNvSpPr>
            <a:spLocks noGrp="1"/>
          </p:cNvSpPr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532204087_1355x1355.jpeg"/>
          <p:cNvSpPr>
            <a:spLocks noGrp="1"/>
          </p:cNvSpPr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532241774_2880x1920.jpeg"/>
          <p:cNvSpPr>
            <a:spLocks noGrp="1"/>
          </p:cNvSpPr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ks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Titeltekst</a:t>
            </a:r>
          </a:p>
        </p:txBody>
      </p:sp>
      <p:sp>
        <p:nvSpPr>
          <p:cNvPr id="3" name="Brødtekst, niveau et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4" name="Lysbillednumm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740833" marR="0" indent="-740833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25000"/>
        <a:buFontTx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1375833" marR="0" indent="-740833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25000"/>
        <a:buFontTx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2010833" marR="0" indent="-740833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25000"/>
        <a:buFontTx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2645833" marR="0" indent="-740833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25000"/>
        <a:buFontTx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3280833" marR="0" indent="-740833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25000"/>
        <a:buFontTx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3858846" marR="0" indent="-683846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25000"/>
        <a:buFontTx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4493846" marR="0" indent="-683846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25000"/>
        <a:buFontTx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5128846" marR="0" indent="-683846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25000"/>
        <a:buFontTx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5763846" marR="0" indent="-683846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25000"/>
        <a:buFontTx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t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ansketaler.dk/tale/thomas-korsgaards-takketale-ved-modtagelsen-af-otto-b-lindhardt-prisen-2021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ansketaler.dk/tale/anna-winum-juuls-baaltale-2019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dansketaler.dk/tale/yahya-hassans-tale-paa-stay-hotel-paa-islands-brygge-2015/" TargetMode="External"/><Relationship Id="rId5" Type="http://schemas.openxmlformats.org/officeDocument/2006/relationships/hyperlink" Target="https://dansketaler.dk/tale/lars-oskan-henriksens-tale-ved-aabningen-af-plejehjemmet-slottet-2015/" TargetMode="External"/><Relationship Id="rId4" Type="http://schemas.openxmlformats.org/officeDocument/2006/relationships/hyperlink" Target="https://dansketaler.dk/tale/georg-brandes-tale-om-venstre-og-soenderjylland-1901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B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itel 1"/>
          <p:cNvSpPr txBox="1">
            <a:spLocks noGrp="1"/>
          </p:cNvSpPr>
          <p:nvPr>
            <p:ph type="title"/>
          </p:nvPr>
        </p:nvSpPr>
        <p:spPr>
          <a:xfrm>
            <a:off x="3048000" y="2244725"/>
            <a:ext cx="18288000" cy="2254123"/>
          </a:xfrm>
          <a:prstGeom prst="rect">
            <a:avLst/>
          </a:prstGeom>
        </p:spPr>
        <p:txBody>
          <a:bodyPr anchor="t"/>
          <a:lstStyle>
            <a:lvl1pPr>
              <a:defRPr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 err="1"/>
              <a:t>Talefest</a:t>
            </a:r>
            <a:r>
              <a:rPr lang="da-DK" dirty="0"/>
              <a:t> 2025</a:t>
            </a:r>
            <a:endParaRPr dirty="0"/>
          </a:p>
        </p:txBody>
      </p:sp>
      <p:sp>
        <p:nvSpPr>
          <p:cNvPr id="156" name="Undertitel 2"/>
          <p:cNvSpPr txBox="1">
            <a:spLocks noGrp="1"/>
          </p:cNvSpPr>
          <p:nvPr>
            <p:ph type="body" sz="quarter" idx="1"/>
          </p:nvPr>
        </p:nvSpPr>
        <p:spPr>
          <a:xfrm>
            <a:off x="3048000" y="5202237"/>
            <a:ext cx="18288000" cy="3311523"/>
          </a:xfrm>
          <a:prstGeom prst="rect">
            <a:avLst/>
          </a:prstGeom>
        </p:spPr>
        <p:txBody>
          <a:bodyPr/>
          <a:lstStyle/>
          <a:p>
            <a:pPr>
              <a:defRPr sz="5600"/>
            </a:pPr>
            <a:r>
              <a:rPr dirty="0"/>
              <a:t>NORDEN OG VERDEN </a:t>
            </a:r>
            <a:br>
              <a:rPr dirty="0"/>
            </a:br>
            <a:r>
              <a:rPr dirty="0"/>
              <a:t>– RETORISK MEDBORGERSKAB FØR, NU OG I FREMTIDEN</a:t>
            </a:r>
          </a:p>
        </p:txBody>
      </p:sp>
      <p:pic>
        <p:nvPicPr>
          <p:cNvPr id="157" name="Billede 6" descr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000" y="11899900"/>
            <a:ext cx="6447759" cy="86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Billede 8" descr="Bille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5348" y="7654839"/>
            <a:ext cx="6447759" cy="40377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B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algn="ctr" defTabSz="1719072">
              <a:defRPr sz="10152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 err="1"/>
              <a:t>Stedet</a:t>
            </a:r>
            <a:r>
              <a:rPr dirty="0"/>
              <a:t> </a:t>
            </a:r>
            <a:r>
              <a:rPr lang="da-DK" dirty="0"/>
              <a:t>–</a:t>
            </a:r>
            <a:r>
              <a:rPr dirty="0"/>
              <a:t> </a:t>
            </a:r>
            <a:r>
              <a:rPr dirty="0" err="1"/>
              <a:t>Hvilken</a:t>
            </a:r>
            <a:r>
              <a:rPr dirty="0"/>
              <a:t> </a:t>
            </a:r>
            <a:r>
              <a:rPr dirty="0" err="1"/>
              <a:t>betydning</a:t>
            </a:r>
            <a:r>
              <a:rPr dirty="0"/>
              <a:t> for din tale? </a:t>
            </a:r>
          </a:p>
        </p:txBody>
      </p:sp>
      <p:pic>
        <p:nvPicPr>
          <p:cNvPr id="216" name="Billede 4" descr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000" y="11899900"/>
            <a:ext cx="6447759" cy="86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Billede" descr="Billed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3281" y="4579046"/>
            <a:ext cx="8534400" cy="6400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Billede" descr="Billede"/>
          <p:cNvPicPr>
            <a:picLocks noChangeAspect="1"/>
          </p:cNvPicPr>
          <p:nvPr/>
        </p:nvPicPr>
        <p:blipFill>
          <a:blip r:embed="rId4"/>
          <a:srcRect l="13529" t="13529" r="13528" b="13528"/>
          <a:stretch>
            <a:fillRect/>
          </a:stretch>
        </p:blipFill>
        <p:spPr>
          <a:xfrm>
            <a:off x="12770528" y="4512168"/>
            <a:ext cx="9618566" cy="64007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B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z="10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Evidentia </a:t>
            </a:r>
          </a:p>
        </p:txBody>
      </p:sp>
      <p:pic>
        <p:nvPicPr>
          <p:cNvPr id="221" name="Billede 4" descr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000" y="11899900"/>
            <a:ext cx="6447759" cy="864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Pladsholder til indhold 2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</p:spPr>
        <p:txBody>
          <a:bodyPr lIns="50800" tIns="50800" rIns="50800" bIns="50800" anchor="ctr"/>
          <a:lstStyle/>
          <a:p>
            <a:pPr marL="0" indent="0">
              <a:spcBef>
                <a:spcPts val="900"/>
              </a:spcBef>
              <a:buSzTx/>
              <a:buFontTx/>
              <a:buNone/>
              <a:defRPr sz="4000" i="1"/>
            </a:pPr>
            <a:r>
              <a:t>Evidentia betyder egentlig: ‘Virkeliggørelse’. Når vi arbejder med evidentia, prøver vi at skabe </a:t>
            </a:r>
            <a:r>
              <a:rPr b="1"/>
              <a:t>billeder</a:t>
            </a:r>
            <a:r>
              <a:t> i modtagernes hoveder. Det kan f.eks. gøres ved at bruge: </a:t>
            </a:r>
          </a:p>
          <a:p>
            <a:pPr marL="0" indent="0" defTabSz="457200">
              <a:spcBef>
                <a:spcPts val="0"/>
              </a:spcBef>
              <a:buSzTx/>
              <a:buFontTx/>
              <a:buNone/>
              <a:defRPr sz="2800"/>
            </a:pPr>
            <a:endParaRPr/>
          </a:p>
          <a:p>
            <a:pPr marL="1037166" indent="-1037166">
              <a:buSzPct val="100000"/>
              <a:buFontTx/>
              <a:buAutoNum type="arabicPeriod"/>
            </a:pPr>
            <a:r>
              <a:t>Beskrivende adjektiver </a:t>
            </a:r>
          </a:p>
          <a:p>
            <a:pPr marL="1037166" indent="-1037166">
              <a:buSzPct val="100000"/>
              <a:buFontTx/>
              <a:buAutoNum type="arabicPeriod"/>
            </a:pPr>
            <a:r>
              <a:t>Fortællinger om mennesker </a:t>
            </a:r>
          </a:p>
          <a:p>
            <a:pPr marL="1037166" indent="-1037166">
              <a:buSzPct val="100000"/>
              <a:buFontTx/>
              <a:buAutoNum type="arabicPeriod"/>
            </a:pPr>
            <a:r>
              <a:t>Sanser</a:t>
            </a:r>
          </a:p>
          <a:p>
            <a:pPr marL="1037166" indent="-1037166">
              <a:buSzPct val="100000"/>
              <a:buFontTx/>
              <a:buAutoNum type="arabicPeriod"/>
            </a:pPr>
            <a:r>
              <a:t>Billedsprog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B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z="10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1. Adjektiver </a:t>
            </a:r>
          </a:p>
        </p:txBody>
      </p:sp>
      <p:pic>
        <p:nvPicPr>
          <p:cNvPr id="225" name="Billede 4" descr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000" y="11899900"/>
            <a:ext cx="6447759" cy="864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Pladsholder til indhold 2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</p:spPr>
        <p:txBody>
          <a:bodyPr lIns="50800" tIns="50800" rIns="50800" bIns="50800" anchor="ctr"/>
          <a:lstStyle/>
          <a:p>
            <a:pPr marL="351064" indent="-351064" defTabSz="685165">
              <a:spcBef>
                <a:spcPts val="4800"/>
              </a:spcBef>
              <a:defRPr sz="5700"/>
            </a:pPr>
            <a:r>
              <a:t>Et sommerhus = En gammel, støvet, forladt rønne, hvor ingen har sat sine ben i mange år. </a:t>
            </a:r>
          </a:p>
          <a:p>
            <a:pPr marL="351064" indent="-351064" defTabSz="685165">
              <a:spcBef>
                <a:spcPts val="4800"/>
              </a:spcBef>
              <a:defRPr sz="5700"/>
            </a:pPr>
            <a:endParaRPr/>
          </a:p>
          <a:p>
            <a:pPr marL="351064" indent="-351064" defTabSz="685165">
              <a:spcBef>
                <a:spcPts val="4800"/>
              </a:spcBef>
              <a:defRPr sz="5700"/>
            </a:pPr>
            <a:r>
              <a:t>En mand = En frisk, smilende ung fyr med nystrøget skjorte</a:t>
            </a:r>
          </a:p>
          <a:p>
            <a:pPr marL="351064" indent="-351064" defTabSz="685165">
              <a:spcBef>
                <a:spcPts val="4800"/>
              </a:spcBef>
              <a:defRPr sz="5700"/>
            </a:pPr>
            <a:endParaRPr/>
          </a:p>
          <a:p>
            <a:pPr marL="318407" indent="-318407" defTabSz="685165">
              <a:spcBef>
                <a:spcPts val="4800"/>
              </a:spcBef>
              <a:defRPr sz="5700"/>
            </a:pPr>
            <a:r>
              <a:t>Vrede = En buldrende, intens og nærmest skamfuld følelse    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B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z="10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2. Fortællinger om mennesker </a:t>
            </a:r>
          </a:p>
        </p:txBody>
      </p:sp>
      <p:pic>
        <p:nvPicPr>
          <p:cNvPr id="229" name="Billede 4" descr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000" y="11899900"/>
            <a:ext cx="6447759" cy="864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Pladsholder til indhold 2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 lIns="50800" tIns="50800" rIns="50800" bIns="50800" anchor="ctr"/>
          <a:lstStyle/>
          <a:p>
            <a:pPr marL="0" indent="0" defTabSz="825500">
              <a:lnSpc>
                <a:spcPct val="100000"/>
              </a:lnSpc>
              <a:spcBef>
                <a:spcPts val="4500"/>
              </a:spcBef>
              <a:buSzTx/>
              <a:buFontTx/>
              <a:buNone/>
              <a:defRPr sz="3800"/>
            </a:pPr>
            <a:endParaRPr dirty="0"/>
          </a:p>
          <a:p>
            <a:pPr marL="310242" indent="-310242" defTabSz="825500">
              <a:lnSpc>
                <a:spcPct val="100000"/>
              </a:lnSpc>
              <a:spcBef>
                <a:spcPts val="4500"/>
              </a:spcBef>
              <a:defRPr sz="3800"/>
            </a:pPr>
            <a:r>
              <a:rPr lang="da-DK" b="0" i="0" u="none" strike="noStrike" dirty="0">
                <a:solidFill>
                  <a:srgbClr val="252525"/>
                </a:solidFill>
                <a:effectLst/>
                <a:latin typeface="Open Sans" panose="020B0606030504020204" pitchFamily="34" charset="0"/>
              </a:rPr>
              <a:t>"Så sidder man i bussen på vej hjem. Det er nogle år senere, og man har netop fået fri fra den stilling som telefonsælger, man er havnet i. I bussen grubler man over det ord: Havnet. Og så er der pludselig noget som går op for én: at der er en sandsynlighed for, at man kan forblive én som er havnet i en stilling som telefonsælger”</a:t>
            </a:r>
          </a:p>
          <a:p>
            <a:pPr marL="0" indent="0" defTabSz="825500">
              <a:lnSpc>
                <a:spcPct val="100000"/>
              </a:lnSpc>
              <a:spcBef>
                <a:spcPts val="4500"/>
              </a:spcBef>
              <a:buNone/>
              <a:defRPr sz="3800"/>
            </a:pPr>
            <a:r>
              <a:rPr lang="da-DK" dirty="0">
                <a:hlinkClick r:id="rId3"/>
              </a:rPr>
              <a:t>Fra Thomas Korsgaards takketale 2021 for Otto B. Lindhart-prisen </a:t>
            </a:r>
            <a:endParaRPr lang="da-DK" dirty="0">
              <a:solidFill>
                <a:srgbClr val="252525"/>
              </a:solidFill>
              <a:latin typeface="Open Sans" panose="020B0606030504020204" pitchFamily="34" charset="0"/>
            </a:endParaRPr>
          </a:p>
          <a:p>
            <a:pPr marL="310242" indent="-310242" defTabSz="825500">
              <a:lnSpc>
                <a:spcPct val="100000"/>
              </a:lnSpc>
              <a:spcBef>
                <a:spcPts val="4500"/>
              </a:spcBef>
              <a:defRPr sz="3800"/>
            </a:pPr>
            <a:endParaRPr dirty="0"/>
          </a:p>
        </p:txBody>
      </p:sp>
      <p:pic>
        <p:nvPicPr>
          <p:cNvPr id="2052" name="Picture 4" descr="GODE RÅD: Sådan undgår du telefonsælgere | Kontant | DR">
            <a:extLst>
              <a:ext uri="{FF2B5EF4-FFF2-40B4-BE49-F238E27FC236}">
                <a16:creationId xmlns:a16="http://schemas.microsoft.com/office/drawing/2014/main" id="{848DC0EE-BB67-E0B5-E5ED-0D77839D7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0300" y="4262438"/>
            <a:ext cx="10134600" cy="675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B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z="10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3. Sanser</a:t>
            </a:r>
          </a:p>
        </p:txBody>
      </p:sp>
      <p:pic>
        <p:nvPicPr>
          <p:cNvPr id="234" name="Billede 4" descr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000" y="11899900"/>
            <a:ext cx="6447759" cy="864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Pladsholder til indhold 2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381000" indent="-381000" defTabSz="825500">
              <a:lnSpc>
                <a:spcPct val="100000"/>
              </a:lnSpc>
              <a:spcBef>
                <a:spcPts val="4500"/>
              </a:spcBef>
            </a:lvl1pPr>
          </a:lstStyle>
          <a:p>
            <a:r>
              <a:rPr lang="da-DK" dirty="0"/>
              <a:t>”Jeg åbnede døren og trådte ind”</a:t>
            </a:r>
          </a:p>
          <a:p>
            <a:pPr marL="0" indent="0">
              <a:buNone/>
            </a:pPr>
            <a:r>
              <a:rPr lang="da-DK"/>
              <a:t>     versus</a:t>
            </a:r>
            <a:endParaRPr lang="da-DK" dirty="0"/>
          </a:p>
          <a:p>
            <a:r>
              <a:rPr dirty="0"/>
              <a:t>“</a:t>
            </a:r>
            <a:r>
              <a:rPr dirty="0" err="1"/>
              <a:t>Døren</a:t>
            </a:r>
            <a:r>
              <a:rPr dirty="0"/>
              <a:t> </a:t>
            </a:r>
            <a:r>
              <a:rPr dirty="0" err="1"/>
              <a:t>knirkede</a:t>
            </a:r>
            <a:r>
              <a:rPr dirty="0"/>
              <a:t> </a:t>
            </a:r>
            <a:r>
              <a:rPr dirty="0" err="1"/>
              <a:t>svagt</a:t>
            </a:r>
            <a:r>
              <a:rPr dirty="0"/>
              <a:t>, da </a:t>
            </a:r>
            <a:r>
              <a:rPr dirty="0" err="1"/>
              <a:t>jeg</a:t>
            </a:r>
            <a:r>
              <a:rPr dirty="0"/>
              <a:t> </a:t>
            </a:r>
            <a:r>
              <a:rPr dirty="0" err="1"/>
              <a:t>trådte</a:t>
            </a:r>
            <a:r>
              <a:rPr dirty="0"/>
              <a:t> ind. </a:t>
            </a:r>
            <a:r>
              <a:rPr dirty="0" err="1"/>
              <a:t>Jeg</a:t>
            </a:r>
            <a:r>
              <a:rPr dirty="0"/>
              <a:t> </a:t>
            </a:r>
            <a:r>
              <a:rPr dirty="0" err="1"/>
              <a:t>blev</a:t>
            </a:r>
            <a:r>
              <a:rPr dirty="0"/>
              <a:t> </a:t>
            </a:r>
            <a:r>
              <a:rPr dirty="0" err="1"/>
              <a:t>blændet</a:t>
            </a:r>
            <a:r>
              <a:rPr dirty="0"/>
              <a:t> </a:t>
            </a:r>
            <a:r>
              <a:rPr dirty="0" err="1"/>
              <a:t>af</a:t>
            </a:r>
            <a:r>
              <a:rPr dirty="0"/>
              <a:t> det </a:t>
            </a:r>
            <a:r>
              <a:rPr dirty="0" err="1"/>
              <a:t>skarpe</a:t>
            </a:r>
            <a:r>
              <a:rPr dirty="0"/>
              <a:t> </a:t>
            </a:r>
            <a:r>
              <a:rPr dirty="0" err="1"/>
              <a:t>lys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nåede</a:t>
            </a:r>
            <a:r>
              <a:rPr dirty="0"/>
              <a:t> </a:t>
            </a:r>
            <a:r>
              <a:rPr dirty="0" err="1"/>
              <a:t>lige</a:t>
            </a:r>
            <a:r>
              <a:rPr dirty="0"/>
              <a:t> at </a:t>
            </a:r>
            <a:r>
              <a:rPr dirty="0" err="1"/>
              <a:t>mærke</a:t>
            </a:r>
            <a:r>
              <a:rPr dirty="0"/>
              <a:t> den </a:t>
            </a:r>
            <a:r>
              <a:rPr dirty="0" err="1"/>
              <a:t>kolde</a:t>
            </a:r>
            <a:r>
              <a:rPr dirty="0"/>
              <a:t> messing </a:t>
            </a:r>
            <a:r>
              <a:rPr dirty="0" err="1"/>
              <a:t>fra</a:t>
            </a:r>
            <a:r>
              <a:rPr dirty="0"/>
              <a:t> det </a:t>
            </a:r>
            <a:r>
              <a:rPr dirty="0" err="1"/>
              <a:t>gamle</a:t>
            </a:r>
            <a:r>
              <a:rPr dirty="0"/>
              <a:t> </a:t>
            </a:r>
            <a:r>
              <a:rPr dirty="0" err="1"/>
              <a:t>håndtag</a:t>
            </a:r>
            <a:r>
              <a:rPr dirty="0"/>
              <a:t> </a:t>
            </a:r>
            <a:r>
              <a:rPr dirty="0" err="1"/>
              <a:t>inden</a:t>
            </a:r>
            <a:r>
              <a:rPr dirty="0"/>
              <a:t> den </a:t>
            </a:r>
            <a:r>
              <a:rPr dirty="0" err="1"/>
              <a:t>gustne</a:t>
            </a:r>
            <a:r>
              <a:rPr dirty="0"/>
              <a:t> </a:t>
            </a:r>
            <a:r>
              <a:rPr dirty="0" err="1"/>
              <a:t>lugt</a:t>
            </a:r>
            <a:r>
              <a:rPr dirty="0"/>
              <a:t> </a:t>
            </a:r>
            <a:r>
              <a:rPr dirty="0" err="1"/>
              <a:t>af</a:t>
            </a:r>
            <a:r>
              <a:rPr dirty="0"/>
              <a:t> </a:t>
            </a:r>
            <a:r>
              <a:rPr dirty="0" err="1"/>
              <a:t>gymnastiksal</a:t>
            </a:r>
            <a:r>
              <a:rPr dirty="0"/>
              <a:t> </a:t>
            </a:r>
            <a:r>
              <a:rPr dirty="0" err="1"/>
              <a:t>kradsede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mine </a:t>
            </a:r>
            <a:r>
              <a:rPr dirty="0" err="1"/>
              <a:t>næsebor</a:t>
            </a:r>
            <a:r>
              <a:rPr dirty="0"/>
              <a:t>”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B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z="10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4. Billedsprog</a:t>
            </a:r>
          </a:p>
        </p:txBody>
      </p:sp>
      <p:pic>
        <p:nvPicPr>
          <p:cNvPr id="238" name="Billede 4" descr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000" y="11899900"/>
            <a:ext cx="6447759" cy="864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Pladsholder til indhold 2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</p:spPr>
        <p:txBody>
          <a:bodyPr lIns="50800" tIns="50800" rIns="50800" bIns="50800" anchor="ctr">
            <a:normAutofit/>
          </a:bodyPr>
          <a:lstStyle/>
          <a:p>
            <a:r>
              <a:rPr lang="da-DK" dirty="0"/>
              <a:t>”Mit indre følelsesliv er i vid udstrækning som en flad </a:t>
            </a:r>
            <a:r>
              <a:rPr lang="da-DK" dirty="0" err="1"/>
              <a:t>leverpostejsmad</a:t>
            </a:r>
            <a:r>
              <a:rPr lang="da-DK" dirty="0"/>
              <a:t>”. </a:t>
            </a:r>
            <a:r>
              <a:rPr lang="da-DK" sz="3600" dirty="0">
                <a:hlinkClick r:id="rId3"/>
              </a:rPr>
              <a:t>Anna Winum Juul </a:t>
            </a:r>
            <a:endParaRPr sz="3600" dirty="0"/>
          </a:p>
          <a:p>
            <a:r>
              <a:rPr lang="da-DK" dirty="0"/>
              <a:t>"Men et Land, hvor den nationale Selvfølelse ligger lavt, det er som et Holland uden Diger i stadig Fare for at overskylles og udslettes.”      </a:t>
            </a:r>
            <a:r>
              <a:rPr lang="da-DK" sz="3600" dirty="0">
                <a:hlinkClick r:id="rId4"/>
              </a:rPr>
              <a:t>Georg Brandes</a:t>
            </a:r>
            <a:endParaRPr lang="da-DK" sz="3600" dirty="0"/>
          </a:p>
          <a:p>
            <a:r>
              <a:rPr lang="da-DK" dirty="0"/>
              <a:t>”At flytte i plejebolig er at rive sig selv op med rode og forsøge at sætte nyt rodfæste. For at det kan ske, skal jorden være vel gødet.”  </a:t>
            </a:r>
            <a:r>
              <a:rPr lang="da-DK" sz="3900" dirty="0">
                <a:hlinkClick r:id="rId5"/>
              </a:rPr>
              <a:t>Lars Oskan-Henriksen</a:t>
            </a:r>
            <a:endParaRPr dirty="0"/>
          </a:p>
          <a:p>
            <a:r>
              <a:rPr lang="da-DK" dirty="0"/>
              <a:t>"I et nordisk skær er Danmark efterhånden blevet til en belemrende lillebror, som gylper i tide og gylper op i utide og vækker én om natten og stadig tisser i sengen (…)” </a:t>
            </a:r>
            <a:r>
              <a:rPr lang="da-DK" sz="3600" dirty="0">
                <a:hlinkClick r:id="rId6"/>
              </a:rPr>
              <a:t>Yahya Hassan </a:t>
            </a:r>
            <a:endParaRPr sz="3600" dirty="0"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B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z="10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Indledninger</a:t>
            </a:r>
          </a:p>
        </p:txBody>
      </p:sp>
      <p:pic>
        <p:nvPicPr>
          <p:cNvPr id="242" name="Billede 4" descr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000" y="11899900"/>
            <a:ext cx="6447759" cy="864000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Pladsholder til indhold 2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</p:spPr>
        <p:txBody>
          <a:bodyPr lIns="50800" tIns="50800" rIns="50800" bIns="50800" anchor="ctr"/>
          <a:lstStyle/>
          <a:p>
            <a:pPr marL="0" indent="0">
              <a:spcBef>
                <a:spcPts val="1300"/>
              </a:spcBef>
              <a:buSzTx/>
              <a:buFontTx/>
              <a:buNone/>
            </a:pPr>
            <a:r>
              <a:t>En indledning skal </a:t>
            </a:r>
            <a:r>
              <a:rPr b="1"/>
              <a:t>vække nysgerrighed. </a:t>
            </a:r>
            <a:r>
              <a:t>Idéer:</a:t>
            </a:r>
          </a:p>
          <a:p>
            <a:pPr lvl="1"/>
            <a:r>
              <a:t>Bring et overraskende </a:t>
            </a:r>
            <a:r>
              <a:rPr i="1"/>
              <a:t>fun fact</a:t>
            </a:r>
            <a:r>
              <a:t> om din sag.</a:t>
            </a:r>
          </a:p>
          <a:p>
            <a:pPr lvl="1"/>
            <a:r>
              <a:t>Stil et retorisk spørgsmål til publikum.</a:t>
            </a:r>
          </a:p>
          <a:p>
            <a:pPr lvl="1"/>
            <a:r>
              <a:t>Start med et relevant citat. </a:t>
            </a:r>
          </a:p>
          <a:p>
            <a:pPr lvl="1"/>
            <a:r>
              <a:t>Start med en fortælling fra publikums hverdag.</a:t>
            </a:r>
          </a:p>
          <a:p>
            <a:pPr lvl="1"/>
            <a:r>
              <a:t>Start med en provokerende udtalelse (der senere uddybes).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B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z="10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Afslutninger</a:t>
            </a:r>
          </a:p>
        </p:txBody>
      </p:sp>
      <p:pic>
        <p:nvPicPr>
          <p:cNvPr id="246" name="Billede 4" descr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000" y="11899900"/>
            <a:ext cx="6447759" cy="864000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Pladsholder til indhold 2"/>
          <p:cNvSpPr txBox="1">
            <a:spLocks noGrp="1"/>
          </p:cNvSpPr>
          <p:nvPr>
            <p:ph type="body" idx="1"/>
          </p:nvPr>
        </p:nvSpPr>
        <p:spPr>
          <a:xfrm>
            <a:off x="1689100" y="4262822"/>
            <a:ext cx="21005800" cy="7205598"/>
          </a:xfrm>
          <a:prstGeom prst="rect">
            <a:avLst/>
          </a:prstGeom>
        </p:spPr>
        <p:txBody>
          <a:bodyPr lIns="50800" tIns="50800" rIns="50800" bIns="50800" anchor="ctr"/>
          <a:lstStyle/>
          <a:p>
            <a:pPr marL="0" indent="0" defTabSz="1702978">
              <a:spcBef>
                <a:spcPts val="1200"/>
              </a:spcBef>
              <a:buSzTx/>
              <a:buFontTx/>
              <a:buNone/>
              <a:defRPr sz="5376">
                <a:solidFill>
                  <a:srgbClr val="2F2B20"/>
                </a:solidFill>
              </a:defRPr>
            </a:pPr>
            <a:r>
              <a:t>En afslutning skal s</a:t>
            </a:r>
            <a:r>
              <a:rPr>
                <a:solidFill>
                  <a:srgbClr val="000000"/>
                </a:solidFill>
              </a:rPr>
              <a:t>amle op på pointerne fra talen og </a:t>
            </a:r>
            <a:r>
              <a:rPr b="1">
                <a:solidFill>
                  <a:srgbClr val="000000"/>
                </a:solidFill>
              </a:rPr>
              <a:t>opfordre til konkret handling</a:t>
            </a:r>
            <a:r>
              <a:rPr>
                <a:solidFill>
                  <a:srgbClr val="000000"/>
                </a:solidFill>
              </a:rPr>
              <a:t>. Idéer:</a:t>
            </a:r>
          </a:p>
          <a:p>
            <a:pPr marL="950975" lvl="1" indent="-512063" defTabSz="1755647">
              <a:spcBef>
                <a:spcPts val="1900"/>
              </a:spcBef>
              <a:defRPr sz="5376"/>
            </a:pPr>
            <a:r>
              <a:t>Vend tilbage til din indledning. Gentag den pointe, som du startede med. </a:t>
            </a:r>
          </a:p>
          <a:p>
            <a:pPr marL="950975" lvl="1" indent="-512063" defTabSz="1755647">
              <a:spcBef>
                <a:spcPts val="1900"/>
              </a:spcBef>
              <a:defRPr sz="5376"/>
            </a:pPr>
            <a:r>
              <a:t>Beskriv hvilke konsekvenser, den ændring, som du argumenterer for, vil have for publikum.</a:t>
            </a:r>
          </a:p>
          <a:p>
            <a:pPr marL="950975" lvl="1" indent="-512063" defTabSz="1755647">
              <a:spcBef>
                <a:spcPts val="1900"/>
              </a:spcBef>
              <a:defRPr sz="5376"/>
            </a:pPr>
            <a:r>
              <a:t>Forklar helt konkret, hvad publikum kan gøre for at ændre noget.</a:t>
            </a:r>
          </a:p>
          <a:p>
            <a:pPr marL="950975" lvl="1" indent="-512063" defTabSz="1755647">
              <a:spcBef>
                <a:spcPts val="1900"/>
              </a:spcBef>
              <a:defRPr sz="5376"/>
            </a:pPr>
            <a:r>
              <a:t>Afslut med en munterhed eller et stilistisk “svirp med halen”.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B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z="10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Stilfigurer</a:t>
            </a:r>
          </a:p>
        </p:txBody>
      </p:sp>
      <p:pic>
        <p:nvPicPr>
          <p:cNvPr id="250" name="Billede 4" descr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000" y="11899900"/>
            <a:ext cx="6447759" cy="864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Pladsholder til indhold 2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</p:spPr>
        <p:txBody>
          <a:bodyPr lIns="50800" tIns="50800" rIns="50800" bIns="50800" anchor="ctr"/>
          <a:lstStyle/>
          <a:p>
            <a:pPr marL="0" indent="0">
              <a:buSzTx/>
              <a:buFontTx/>
              <a:buNone/>
            </a:pPr>
            <a:r>
              <a:t>Nogle af de mest brugte stilfigurer i taler. </a:t>
            </a:r>
          </a:p>
          <a:p>
            <a:pPr marL="0" indent="0">
              <a:buSzTx/>
              <a:buFontTx/>
              <a:buNone/>
            </a:pPr>
            <a:endParaRPr/>
          </a:p>
          <a:p>
            <a:pPr marL="838200" lvl="1" indent="-381000">
              <a:spcBef>
                <a:spcPts val="900"/>
              </a:spcBef>
              <a:defRPr sz="4000"/>
            </a:pPr>
            <a:r>
              <a:t>Anafor: “</a:t>
            </a:r>
            <a:r>
              <a:rPr u="sng"/>
              <a:t>Et land som</a:t>
            </a:r>
            <a:r>
              <a:t> lever, </a:t>
            </a:r>
            <a:r>
              <a:rPr u="sng"/>
              <a:t>et land som</a:t>
            </a:r>
            <a:r>
              <a:t> ånder” </a:t>
            </a:r>
          </a:p>
          <a:p>
            <a:pPr marL="838200" lvl="1" indent="-381000">
              <a:spcBef>
                <a:spcPts val="900"/>
              </a:spcBef>
              <a:defRPr sz="4000"/>
            </a:pPr>
            <a:r>
              <a:t>Triade: ”For dig – for os i Danmark – og for hele verden”</a:t>
            </a:r>
          </a:p>
          <a:p>
            <a:pPr marL="838200" lvl="1" indent="-381000">
              <a:spcBef>
                <a:spcPts val="900"/>
              </a:spcBef>
              <a:defRPr sz="4000"/>
            </a:pPr>
            <a:r>
              <a:t>Antitese: ”Enten er I med os – eller også er I imod os”</a:t>
            </a:r>
          </a:p>
          <a:p>
            <a:pPr marL="838200" lvl="1" indent="-381000">
              <a:spcBef>
                <a:spcPts val="900"/>
              </a:spcBef>
              <a:defRPr sz="4000"/>
            </a:pPr>
            <a:r>
              <a:t>(Retorisk) spørgsmål. ”Kan vi virkelig være det bekendt?”</a:t>
            </a:r>
          </a:p>
          <a:p>
            <a:pPr marL="838200" lvl="1" indent="-381000">
              <a:spcBef>
                <a:spcPts val="900"/>
              </a:spcBef>
              <a:defRPr sz="4000"/>
            </a:pPr>
            <a:r>
              <a:t>Allitteration: ”En </a:t>
            </a:r>
            <a:r>
              <a:rPr>
                <a:solidFill>
                  <a:srgbClr val="FF0000"/>
                </a:solidFill>
              </a:rPr>
              <a:t>f</a:t>
            </a:r>
            <a:r>
              <a:t>ast og </a:t>
            </a:r>
            <a:r>
              <a:rPr>
                <a:solidFill>
                  <a:srgbClr val="FF0000"/>
                </a:solidFill>
              </a:rPr>
              <a:t>f</a:t>
            </a:r>
            <a:r>
              <a:t>air udlændingepolitik” </a:t>
            </a:r>
          </a:p>
          <a:p>
            <a:pPr marL="838200" lvl="1" indent="-381000">
              <a:spcBef>
                <a:spcPts val="900"/>
              </a:spcBef>
              <a:defRPr sz="4000"/>
            </a:pPr>
            <a:r>
              <a:t>Dramatisk pause: ”Og årets Oscar går til ………… Jens Jensen!”</a:t>
            </a:r>
          </a:p>
          <a:p>
            <a:pPr marL="838200" lvl="1" indent="-381000">
              <a:spcBef>
                <a:spcPts val="900"/>
              </a:spcBef>
              <a:defRPr sz="4000"/>
            </a:pPr>
            <a:r>
              <a:t>Anekdote: ”Det minder mig om noget, jeg hørte i taxaen på vej herhen…”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B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10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ctr"/>
            <a:r>
              <a:rPr dirty="0" err="1"/>
              <a:t>Samarbejdspartnere</a:t>
            </a:r>
            <a:endParaRPr dirty="0"/>
          </a:p>
        </p:txBody>
      </p:sp>
      <p:pic>
        <p:nvPicPr>
          <p:cNvPr id="255" name="Billede 4" descr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000" y="11913650"/>
            <a:ext cx="6447759" cy="86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6" name="Picture 2" descr="A.P. Møller Fonden søger Fondsrådgiver – gerne med indsigt i det kulturelle  områdeAltinget - Alt om politik: altinget.dk">
            <a:extLst>
              <a:ext uri="{FF2B5EF4-FFF2-40B4-BE49-F238E27FC236}">
                <a16:creationId xmlns:a16="http://schemas.microsoft.com/office/drawing/2014/main" id="{EEA3A497-340D-3A98-3ACB-10013396A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229" y="8153160"/>
            <a:ext cx="8799542" cy="56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lede 2" descr="Et billede, der indeholder Font/skrifttype, Grafik, design&#10;&#10;Automatisk genereret beskrivelse">
            <a:extLst>
              <a:ext uri="{FF2B5EF4-FFF2-40B4-BE49-F238E27FC236}">
                <a16:creationId xmlns:a16="http://schemas.microsoft.com/office/drawing/2014/main" id="{47634571-0B6B-8F65-ECE9-40F6BC99BE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079" y="4206874"/>
            <a:ext cx="11399842" cy="265112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B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10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/>
              <a:t>Hold </a:t>
            </a:r>
            <a:r>
              <a:rPr dirty="0" err="1"/>
              <a:t>en</a:t>
            </a:r>
            <a:r>
              <a:rPr dirty="0"/>
              <a:t> tale om </a:t>
            </a:r>
            <a:r>
              <a:rPr lang="da-DK" dirty="0"/>
              <a:t>‘tillid’</a:t>
            </a:r>
            <a:endParaRPr dirty="0"/>
          </a:p>
        </p:txBody>
      </p:sp>
      <p:sp>
        <p:nvSpPr>
          <p:cNvPr id="161" name="Pladsholder til indhold 2"/>
          <p:cNvSpPr txBox="1">
            <a:spLocks noGrp="1"/>
          </p:cNvSpPr>
          <p:nvPr>
            <p:ph type="body" idx="1"/>
          </p:nvPr>
        </p:nvSpPr>
        <p:spPr>
          <a:xfrm>
            <a:off x="1676400" y="4133086"/>
            <a:ext cx="21031200" cy="8220837"/>
          </a:xfrm>
          <a:prstGeom prst="rect">
            <a:avLst/>
          </a:prstGeom>
        </p:spPr>
        <p:txBody>
          <a:bodyPr/>
          <a:lstStyle/>
          <a:p>
            <a:pPr marL="748631" indent="-748631">
              <a:buSzPct val="100000"/>
              <a:buFontTx/>
              <a:buAutoNum type="arabicPeriod"/>
            </a:pPr>
            <a:r>
              <a:rPr dirty="0" err="1"/>
              <a:t>Hvad</a:t>
            </a:r>
            <a:r>
              <a:rPr dirty="0"/>
              <a:t> er et argument? </a:t>
            </a:r>
          </a:p>
          <a:p>
            <a:pPr marL="748631" indent="-748631">
              <a:buSzPct val="100000"/>
              <a:buFontTx/>
              <a:buAutoNum type="arabicPeriod"/>
            </a:pPr>
            <a:r>
              <a:rPr dirty="0" err="1"/>
              <a:t>Topik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publikumsanalyse</a:t>
            </a:r>
            <a:r>
              <a:rPr dirty="0"/>
              <a:t> </a:t>
            </a:r>
          </a:p>
          <a:p>
            <a:pPr marL="748631" indent="-748631">
              <a:buSzPct val="100000"/>
              <a:buFontTx/>
              <a:buAutoNum type="arabicPeriod"/>
            </a:pPr>
            <a:r>
              <a:rPr dirty="0" err="1"/>
              <a:t>Evidentia</a:t>
            </a:r>
            <a:endParaRPr dirty="0"/>
          </a:p>
          <a:p>
            <a:pPr marL="748631" indent="-748631">
              <a:buSzPct val="100000"/>
              <a:buFontTx/>
              <a:buAutoNum type="arabicPeriod"/>
            </a:pPr>
            <a:r>
              <a:rPr dirty="0" err="1"/>
              <a:t>Indledninger</a:t>
            </a:r>
            <a:endParaRPr dirty="0"/>
          </a:p>
          <a:p>
            <a:pPr marL="748631" indent="-748631">
              <a:buSzPct val="100000"/>
              <a:buFontTx/>
              <a:buAutoNum type="arabicPeriod"/>
            </a:pPr>
            <a:r>
              <a:rPr dirty="0" err="1"/>
              <a:t>Afslutninger</a:t>
            </a:r>
            <a:endParaRPr dirty="0"/>
          </a:p>
          <a:p>
            <a:pPr marL="748631" indent="-748631">
              <a:buSzPct val="100000"/>
              <a:buFontTx/>
              <a:buAutoNum type="arabicPeriod"/>
            </a:pPr>
            <a:r>
              <a:rPr dirty="0" err="1"/>
              <a:t>Stilfigurer</a:t>
            </a:r>
            <a:endParaRPr dirty="0"/>
          </a:p>
        </p:txBody>
      </p:sp>
      <p:pic>
        <p:nvPicPr>
          <p:cNvPr id="162" name="Billede 4" descr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000" y="11899900"/>
            <a:ext cx="6447759" cy="86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Billede 2" descr="Et billede, der indeholder person, tøj, Ansigt, smil&#10;&#10;Automatisk genereret beskrivelse">
            <a:extLst>
              <a:ext uri="{FF2B5EF4-FFF2-40B4-BE49-F238E27FC236}">
                <a16:creationId xmlns:a16="http://schemas.microsoft.com/office/drawing/2014/main" id="{BECC07B6-40CE-8C19-B66E-AA41B00565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9600" y="3155950"/>
            <a:ext cx="7772400" cy="8743950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14F57AA1-FFEB-BCA6-3BD3-7E9E1FC478CB}"/>
              </a:ext>
            </a:extLst>
          </p:cNvPr>
          <p:cNvSpPr txBox="1"/>
          <p:nvPr/>
        </p:nvSpPr>
        <p:spPr>
          <a:xfrm>
            <a:off x="-286459" y="10168158"/>
            <a:ext cx="102657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B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10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Hvad er et argument?</a:t>
            </a:r>
          </a:p>
        </p:txBody>
      </p:sp>
      <p:sp>
        <p:nvSpPr>
          <p:cNvPr id="166" name="Pladsholder til indhold 2"/>
          <p:cNvSpPr txBox="1">
            <a:spLocks noGrp="1"/>
          </p:cNvSpPr>
          <p:nvPr>
            <p:ph type="body" idx="1"/>
          </p:nvPr>
        </p:nvSpPr>
        <p:spPr>
          <a:xfrm>
            <a:off x="1676400" y="4133086"/>
            <a:ext cx="21031200" cy="8220837"/>
          </a:xfrm>
          <a:prstGeom prst="rect">
            <a:avLst/>
          </a:prstGeom>
        </p:spPr>
        <p:txBody>
          <a:bodyPr/>
          <a:lstStyle/>
          <a:p>
            <a:r>
              <a:t>Udsagn som indeholder:</a:t>
            </a:r>
          </a:p>
          <a:p>
            <a:pPr marL="800100" lvl="1" indent="-342900">
              <a:spcBef>
                <a:spcPts val="800"/>
              </a:spcBef>
              <a:defRPr sz="3600"/>
            </a:pPr>
            <a:r>
              <a:t>Information som afsender søger tilslutning </a:t>
            </a:r>
            <a:r>
              <a:rPr i="1"/>
              <a:t>til</a:t>
            </a:r>
            <a:endParaRPr sz="4000"/>
          </a:p>
          <a:p>
            <a:pPr marL="800100" lvl="1" indent="-342900">
              <a:spcBef>
                <a:spcPts val="800"/>
              </a:spcBef>
              <a:defRPr sz="3600"/>
            </a:pPr>
            <a:r>
              <a:t>Information som afsender søger at vinde modtagers tilslutning </a:t>
            </a:r>
            <a:r>
              <a:rPr i="1"/>
              <a:t>med</a:t>
            </a:r>
          </a:p>
        </p:txBody>
      </p:sp>
      <p:pic>
        <p:nvPicPr>
          <p:cNvPr id="167" name="Billede 4" descr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000" y="11899900"/>
            <a:ext cx="6447759" cy="864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Påstand"/>
          <p:cNvSpPr txBox="1"/>
          <p:nvPr/>
        </p:nvSpPr>
        <p:spPr>
          <a:xfrm>
            <a:off x="4544924" y="8147515"/>
            <a:ext cx="1873375" cy="6442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 b="1">
                <a:solidFill>
                  <a:schemeClr val="accent1">
                    <a:lumOff val="-9999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Påstand</a:t>
            </a:r>
          </a:p>
        </p:txBody>
      </p:sp>
      <p:sp>
        <p:nvSpPr>
          <p:cNvPr id="169" name="Belæg"/>
          <p:cNvSpPr txBox="1"/>
          <p:nvPr/>
        </p:nvSpPr>
        <p:spPr>
          <a:xfrm>
            <a:off x="16844944" y="8147515"/>
            <a:ext cx="1479055" cy="6442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 b="1">
                <a:solidFill>
                  <a:schemeClr val="accent1">
                    <a:lumOff val="-9999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Belæg</a:t>
            </a:r>
          </a:p>
        </p:txBody>
      </p:sp>
      <p:sp>
        <p:nvSpPr>
          <p:cNvPr id="170" name="Afsenderens synspunkt. Er ikke gyldigt i sig selv"/>
          <p:cNvSpPr txBox="1"/>
          <p:nvPr/>
        </p:nvSpPr>
        <p:spPr>
          <a:xfrm>
            <a:off x="2653687" y="9123749"/>
            <a:ext cx="5546476" cy="1304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2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Afsenderens synspunkt. Er ikke gyldigt i sig selv   </a:t>
            </a:r>
          </a:p>
        </p:txBody>
      </p:sp>
      <p:sp>
        <p:nvSpPr>
          <p:cNvPr id="171" name="Hvad bygger afsender sin påstand på?"/>
          <p:cNvSpPr txBox="1"/>
          <p:nvPr/>
        </p:nvSpPr>
        <p:spPr>
          <a:xfrm>
            <a:off x="15546304" y="9123749"/>
            <a:ext cx="5546477" cy="1304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2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Hvad bygger afsenderen sin påstand på?</a:t>
            </a:r>
          </a:p>
        </p:txBody>
      </p:sp>
      <p:sp>
        <p:nvSpPr>
          <p:cNvPr id="172" name="Streg"/>
          <p:cNvSpPr/>
          <p:nvPr/>
        </p:nvSpPr>
        <p:spPr>
          <a:xfrm flipH="1" flipV="1">
            <a:off x="8657421" y="9776087"/>
            <a:ext cx="6431626" cy="1"/>
          </a:xfrm>
          <a:prstGeom prst="line">
            <a:avLst/>
          </a:prstGeom>
          <a:ln w="50800">
            <a:solidFill>
              <a:schemeClr val="accent1">
                <a:lumOff val="-9999"/>
              </a:schemeClr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B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10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Hvad er et argument?</a:t>
            </a:r>
          </a:p>
        </p:txBody>
      </p:sp>
      <p:sp>
        <p:nvSpPr>
          <p:cNvPr id="175" name="Pladsholder til indhold 2"/>
          <p:cNvSpPr txBox="1">
            <a:spLocks noGrp="1"/>
          </p:cNvSpPr>
          <p:nvPr>
            <p:ph type="body" idx="1"/>
          </p:nvPr>
        </p:nvSpPr>
        <p:spPr>
          <a:xfrm>
            <a:off x="1676400" y="4133086"/>
            <a:ext cx="21031200" cy="8220837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Påstande</a:t>
            </a:r>
            <a:r>
              <a:rPr dirty="0"/>
              <a:t>: </a:t>
            </a:r>
            <a:endParaRPr sz="3900" dirty="0"/>
          </a:p>
          <a:p>
            <a:pPr marL="828675" lvl="1" indent="-371475" defTabSz="685165">
              <a:spcBef>
                <a:spcPts val="4800"/>
              </a:spcBef>
              <a:defRPr sz="3900"/>
            </a:pPr>
            <a:r>
              <a:rPr dirty="0"/>
              <a:t>Det er </a:t>
            </a:r>
            <a:r>
              <a:rPr dirty="0" err="1"/>
              <a:t>dumt</a:t>
            </a:r>
            <a:r>
              <a:rPr dirty="0"/>
              <a:t> at </a:t>
            </a:r>
            <a:r>
              <a:rPr dirty="0" err="1"/>
              <a:t>tage</a:t>
            </a:r>
            <a:r>
              <a:rPr dirty="0"/>
              <a:t> </a:t>
            </a:r>
            <a:r>
              <a:rPr dirty="0" err="1"/>
              <a:t>kviklån</a:t>
            </a:r>
            <a:endParaRPr dirty="0"/>
          </a:p>
          <a:p>
            <a:pPr marL="828675" lvl="1" indent="-371475" defTabSz="685165">
              <a:spcBef>
                <a:spcPts val="4800"/>
              </a:spcBef>
              <a:defRPr sz="3900"/>
            </a:pPr>
            <a:r>
              <a:rPr dirty="0"/>
              <a:t>Snus er </a:t>
            </a:r>
            <a:r>
              <a:rPr dirty="0" err="1"/>
              <a:t>ikke</a:t>
            </a:r>
            <a:r>
              <a:rPr dirty="0"/>
              <a:t> </a:t>
            </a:r>
            <a:r>
              <a:rPr dirty="0" err="1"/>
              <a:t>usundt</a:t>
            </a:r>
            <a:endParaRPr dirty="0"/>
          </a:p>
          <a:p>
            <a:pPr marL="828675" lvl="1" indent="-371475" defTabSz="685165">
              <a:spcBef>
                <a:spcPts val="4800"/>
              </a:spcBef>
              <a:defRPr sz="3900"/>
            </a:pPr>
            <a:r>
              <a:rPr dirty="0"/>
              <a:t>Man </a:t>
            </a:r>
            <a:r>
              <a:rPr dirty="0" err="1"/>
              <a:t>bør</a:t>
            </a:r>
            <a:r>
              <a:rPr dirty="0"/>
              <a:t> </a:t>
            </a:r>
            <a:r>
              <a:rPr dirty="0" err="1"/>
              <a:t>donere</a:t>
            </a:r>
            <a:r>
              <a:rPr dirty="0"/>
              <a:t> </a:t>
            </a:r>
            <a:r>
              <a:rPr dirty="0" err="1"/>
              <a:t>penge</a:t>
            </a:r>
            <a:r>
              <a:rPr dirty="0"/>
              <a:t> </a:t>
            </a:r>
            <a:r>
              <a:rPr dirty="0" err="1"/>
              <a:t>til</a:t>
            </a:r>
            <a:r>
              <a:rPr dirty="0"/>
              <a:t> </a:t>
            </a:r>
            <a:r>
              <a:rPr dirty="0" err="1"/>
              <a:t>nødhjælp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Ukraine</a:t>
            </a:r>
          </a:p>
          <a:p>
            <a:pPr marL="828675" lvl="1" indent="-371475" defTabSz="685165">
              <a:spcBef>
                <a:spcPts val="4800"/>
              </a:spcBef>
              <a:defRPr sz="3900"/>
            </a:pPr>
            <a:r>
              <a:rPr dirty="0"/>
              <a:t>Justin Bieber er </a:t>
            </a:r>
            <a:r>
              <a:rPr dirty="0" err="1"/>
              <a:t>stadig</a:t>
            </a:r>
            <a:r>
              <a:rPr dirty="0"/>
              <a:t> relevant</a:t>
            </a:r>
          </a:p>
          <a:p>
            <a:pPr marL="828675" lvl="1" indent="-371475" defTabSz="685165">
              <a:spcBef>
                <a:spcPts val="4800"/>
              </a:spcBef>
              <a:defRPr sz="3900"/>
            </a:pPr>
            <a:r>
              <a:rPr dirty="0"/>
              <a:t>Det er </a:t>
            </a:r>
            <a:r>
              <a:rPr dirty="0" err="1"/>
              <a:t>vigtigt</a:t>
            </a:r>
            <a:r>
              <a:rPr dirty="0"/>
              <a:t> at </a:t>
            </a:r>
            <a:r>
              <a:rPr dirty="0" err="1"/>
              <a:t>få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god </a:t>
            </a:r>
            <a:r>
              <a:rPr dirty="0" err="1"/>
              <a:t>søvn</a:t>
            </a:r>
            <a:endParaRPr dirty="0"/>
          </a:p>
          <a:p>
            <a:pPr marL="318407" indent="-318407" defTabSz="685165">
              <a:spcBef>
                <a:spcPts val="4800"/>
              </a:spcBef>
              <a:defRPr sz="3900"/>
            </a:pPr>
            <a:r>
              <a:rPr dirty="0" err="1"/>
              <a:t>Påstande</a:t>
            </a:r>
            <a:r>
              <a:rPr dirty="0"/>
              <a:t> er </a:t>
            </a:r>
            <a:r>
              <a:rPr dirty="0">
                <a:solidFill>
                  <a:srgbClr val="FF2600"/>
                </a:solidFill>
              </a:rPr>
              <a:t>IKKE</a:t>
            </a:r>
            <a:r>
              <a:rPr dirty="0"/>
              <a:t> </a:t>
            </a:r>
            <a:r>
              <a:rPr dirty="0" err="1"/>
              <a:t>argumenter</a:t>
            </a:r>
            <a:r>
              <a:rPr dirty="0"/>
              <a:t>.</a:t>
            </a:r>
          </a:p>
        </p:txBody>
      </p:sp>
      <p:pic>
        <p:nvPicPr>
          <p:cNvPr id="176" name="Billede 4" descr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000" y="11899900"/>
            <a:ext cx="6447759" cy="864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B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10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Hvad er et argument?</a:t>
            </a:r>
          </a:p>
        </p:txBody>
      </p:sp>
      <p:sp>
        <p:nvSpPr>
          <p:cNvPr id="179" name="Pladsholder til indhold 2"/>
          <p:cNvSpPr txBox="1">
            <a:spLocks noGrp="1"/>
          </p:cNvSpPr>
          <p:nvPr>
            <p:ph type="body" idx="1"/>
          </p:nvPr>
        </p:nvSpPr>
        <p:spPr>
          <a:xfrm>
            <a:off x="1676400" y="4133086"/>
            <a:ext cx="21031200" cy="8220837"/>
          </a:xfrm>
          <a:prstGeom prst="rect">
            <a:avLst/>
          </a:prstGeom>
        </p:spPr>
        <p:txBody>
          <a:bodyPr/>
          <a:lstStyle/>
          <a:p>
            <a:r>
              <a:t>Et argument kræver et belæg:</a:t>
            </a:r>
          </a:p>
        </p:txBody>
      </p:sp>
      <p:pic>
        <p:nvPicPr>
          <p:cNvPr id="180" name="Billede 4" descr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000" y="11899900"/>
            <a:ext cx="6447759" cy="864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Det er dumt at tage kviklån"/>
          <p:cNvSpPr txBox="1"/>
          <p:nvPr/>
        </p:nvSpPr>
        <p:spPr>
          <a:xfrm>
            <a:off x="5134945" y="6025378"/>
            <a:ext cx="4114670" cy="1304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2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Det er dumt at tage kviklån</a:t>
            </a:r>
          </a:p>
        </p:txBody>
      </p:sp>
      <p:sp>
        <p:nvSpPr>
          <p:cNvPr id="182" name="Fordi der er tårnhøje renter"/>
          <p:cNvSpPr txBox="1"/>
          <p:nvPr/>
        </p:nvSpPr>
        <p:spPr>
          <a:xfrm>
            <a:off x="13603520" y="6025378"/>
            <a:ext cx="3992555" cy="1304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2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Fordi der er tårnhøje renter</a:t>
            </a:r>
          </a:p>
        </p:txBody>
      </p:sp>
      <p:sp>
        <p:nvSpPr>
          <p:cNvPr id="183" name="Man bør donere penge til nødhjælp"/>
          <p:cNvSpPr txBox="1"/>
          <p:nvPr/>
        </p:nvSpPr>
        <p:spPr>
          <a:xfrm>
            <a:off x="5026902" y="7916751"/>
            <a:ext cx="4769835" cy="1304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2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Man bør donere penge til nødhjælp</a:t>
            </a:r>
          </a:p>
        </p:txBody>
      </p:sp>
      <p:sp>
        <p:nvSpPr>
          <p:cNvPr id="184" name="Fordi vi skal hjælpe mennesker i nød"/>
          <p:cNvSpPr txBox="1"/>
          <p:nvPr/>
        </p:nvSpPr>
        <p:spPr>
          <a:xfrm>
            <a:off x="13330138" y="7916751"/>
            <a:ext cx="4769835" cy="1304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2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Fordi vi skal hjælpe mennesker i nød</a:t>
            </a:r>
          </a:p>
        </p:txBody>
      </p:sp>
      <p:sp>
        <p:nvSpPr>
          <p:cNvPr id="185" name="Det er vigtigt at få en god søvn"/>
          <p:cNvSpPr txBox="1"/>
          <p:nvPr/>
        </p:nvSpPr>
        <p:spPr>
          <a:xfrm>
            <a:off x="5799728" y="9836894"/>
            <a:ext cx="3542408" cy="1304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2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Det er vigtigt at få en god søvn</a:t>
            </a:r>
          </a:p>
        </p:txBody>
      </p:sp>
      <p:sp>
        <p:nvSpPr>
          <p:cNvPr id="186" name="Fordi hjernen har brug for hvile"/>
          <p:cNvSpPr txBox="1"/>
          <p:nvPr/>
        </p:nvSpPr>
        <p:spPr>
          <a:xfrm>
            <a:off x="13609952" y="9808124"/>
            <a:ext cx="4210207" cy="1304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2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Fordi hjernen har brug for hvile</a:t>
            </a:r>
          </a:p>
        </p:txBody>
      </p:sp>
      <p:sp>
        <p:nvSpPr>
          <p:cNvPr id="187" name="Streg"/>
          <p:cNvSpPr/>
          <p:nvPr/>
        </p:nvSpPr>
        <p:spPr>
          <a:xfrm flipH="1">
            <a:off x="10059408" y="6612731"/>
            <a:ext cx="2734320" cy="1"/>
          </a:xfrm>
          <a:prstGeom prst="line">
            <a:avLst/>
          </a:prstGeom>
          <a:ln w="50800">
            <a:solidFill>
              <a:schemeClr val="accent1">
                <a:lumOff val="-9999"/>
              </a:schemeClr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88" name="Streg"/>
          <p:cNvSpPr/>
          <p:nvPr/>
        </p:nvSpPr>
        <p:spPr>
          <a:xfrm flipH="1">
            <a:off x="9998526" y="8550981"/>
            <a:ext cx="2734319" cy="1"/>
          </a:xfrm>
          <a:prstGeom prst="line">
            <a:avLst/>
          </a:prstGeom>
          <a:ln w="50800">
            <a:solidFill>
              <a:schemeClr val="accent1">
                <a:lumOff val="-9999"/>
              </a:schemeClr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89" name="Streg"/>
          <p:cNvSpPr/>
          <p:nvPr/>
        </p:nvSpPr>
        <p:spPr>
          <a:xfrm flipH="1">
            <a:off x="9971153" y="10489233"/>
            <a:ext cx="2789064" cy="1"/>
          </a:xfrm>
          <a:prstGeom prst="line">
            <a:avLst/>
          </a:prstGeom>
          <a:ln w="50800">
            <a:solidFill>
              <a:schemeClr val="accent1">
                <a:lumOff val="-9999"/>
              </a:schemeClr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B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10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Topik</a:t>
            </a:r>
          </a:p>
        </p:txBody>
      </p:sp>
      <p:pic>
        <p:nvPicPr>
          <p:cNvPr id="192" name="Billede 4" descr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000" y="11899900"/>
            <a:ext cx="6447759" cy="864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Pladsholder til indhold 2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</p:spPr>
        <p:txBody>
          <a:bodyPr lIns="50800" tIns="50800" rIns="50800" bIns="50800" anchor="ctr"/>
          <a:lstStyle/>
          <a:p>
            <a:pPr marL="0" indent="0">
              <a:spcBef>
                <a:spcPts val="900"/>
              </a:spcBef>
              <a:buSzTx/>
              <a:buFontTx/>
              <a:buNone/>
              <a:defRPr sz="4000" i="1"/>
            </a:pPr>
            <a:r>
              <a:t>Topik betyder i virkeligheden ‘læren om steder’. Altså de steder, hvorfra vi henter </a:t>
            </a:r>
            <a:r>
              <a:rPr b="1"/>
              <a:t>belæg</a:t>
            </a:r>
            <a:r>
              <a:t> til vores </a:t>
            </a:r>
            <a:r>
              <a:rPr b="1"/>
              <a:t>påstande</a:t>
            </a:r>
            <a:r>
              <a:t>. Når vi arbejder med topik, kortlægger vi de mulige argumenter for og imod en sag og undersøger derigennem emnet.</a:t>
            </a:r>
          </a:p>
          <a:p>
            <a:pPr marL="0" indent="0">
              <a:spcBef>
                <a:spcPts val="900"/>
              </a:spcBef>
              <a:buSzTx/>
              <a:buFontTx/>
              <a:buNone/>
              <a:defRPr sz="4000"/>
            </a:pPr>
            <a:endParaRPr/>
          </a:p>
          <a:p>
            <a:pPr marL="0" indent="0">
              <a:spcBef>
                <a:spcPts val="900"/>
              </a:spcBef>
              <a:buSzTx/>
              <a:buFontTx/>
              <a:buNone/>
              <a:defRPr sz="4000"/>
            </a:pPr>
            <a:r>
              <a:t>Et emneområde kaldes en </a:t>
            </a:r>
            <a:r>
              <a:rPr b="1"/>
              <a:t>topos</a:t>
            </a:r>
            <a:r>
              <a:t> (flertal ‘topoi’)</a:t>
            </a:r>
          </a:p>
          <a:p>
            <a:pPr marL="0" indent="0">
              <a:spcBef>
                <a:spcPts val="900"/>
              </a:spcBef>
              <a:buSzTx/>
              <a:buFontTx/>
              <a:buNone/>
              <a:defRPr sz="4000"/>
            </a:pPr>
            <a:endParaRPr/>
          </a:p>
          <a:p>
            <a:pPr marL="0" indent="0">
              <a:spcBef>
                <a:spcPts val="900"/>
              </a:spcBef>
              <a:buSzTx/>
              <a:buFontTx/>
              <a:buNone/>
              <a:defRPr sz="4000"/>
            </a:pPr>
            <a:endParaRPr/>
          </a:p>
          <a:p>
            <a:pPr marL="0" indent="0">
              <a:spcBef>
                <a:spcPts val="900"/>
              </a:spcBef>
              <a:buSzTx/>
              <a:buFontTx/>
              <a:buNone/>
              <a:defRPr sz="4000"/>
            </a:pPr>
            <a:endParaRPr/>
          </a:p>
        </p:txBody>
      </p:sp>
      <p:sp>
        <p:nvSpPr>
          <p:cNvPr id="194" name="Du bør spise flere grøntsager fordi xxx"/>
          <p:cNvSpPr txBox="1"/>
          <p:nvPr/>
        </p:nvSpPr>
        <p:spPr>
          <a:xfrm>
            <a:off x="2273816" y="9135350"/>
            <a:ext cx="6950584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Du bør spise flere grøntsager fordi … </a:t>
            </a:r>
          </a:p>
        </p:txBody>
      </p:sp>
      <p:sp>
        <p:nvSpPr>
          <p:cNvPr id="195" name="Forskellige topoi"/>
          <p:cNvSpPr txBox="1"/>
          <p:nvPr/>
        </p:nvSpPr>
        <p:spPr>
          <a:xfrm>
            <a:off x="13940156" y="9135349"/>
            <a:ext cx="3252217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Forskellige topoi </a:t>
            </a:r>
          </a:p>
        </p:txBody>
      </p:sp>
      <p:sp>
        <p:nvSpPr>
          <p:cNvPr id="196" name="Streg"/>
          <p:cNvSpPr/>
          <p:nvPr/>
        </p:nvSpPr>
        <p:spPr>
          <a:xfrm flipH="1">
            <a:off x="10198730" y="9415574"/>
            <a:ext cx="2883490" cy="1"/>
          </a:xfrm>
          <a:prstGeom prst="line">
            <a:avLst/>
          </a:prstGeom>
          <a:ln w="50800">
            <a:solidFill>
              <a:schemeClr val="accent1">
                <a:lumOff val="-9999"/>
              </a:schemeClr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B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algn="ctr" defTabSz="1554480">
              <a:defRPr sz="918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 err="1"/>
              <a:t>Topikliste</a:t>
            </a:r>
            <a:r>
              <a:rPr dirty="0"/>
              <a:t>: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liste</a:t>
            </a:r>
            <a:r>
              <a:rPr dirty="0"/>
              <a:t> over </a:t>
            </a:r>
            <a:r>
              <a:rPr lang="da-DK" dirty="0" err="1"/>
              <a:t>topoi</a:t>
            </a:r>
            <a:r>
              <a:rPr lang="da-DK" dirty="0"/>
              <a:t> (</a:t>
            </a:r>
            <a:r>
              <a:rPr dirty="0" err="1"/>
              <a:t>emneområder</a:t>
            </a:r>
            <a:r>
              <a:rPr lang="da-DK" dirty="0"/>
              <a:t>)</a:t>
            </a:r>
            <a:r>
              <a:rPr dirty="0"/>
              <a:t>, </a:t>
            </a:r>
            <a:r>
              <a:rPr dirty="0" err="1"/>
              <a:t>som</a:t>
            </a:r>
            <a:r>
              <a:rPr dirty="0"/>
              <a:t> er </a:t>
            </a:r>
            <a:r>
              <a:rPr dirty="0" err="1"/>
              <a:t>vigtige</a:t>
            </a:r>
            <a:r>
              <a:rPr dirty="0"/>
              <a:t> for </a:t>
            </a:r>
            <a:r>
              <a:rPr dirty="0" err="1"/>
              <a:t>os</a:t>
            </a:r>
            <a:r>
              <a:rPr dirty="0"/>
              <a:t> </a:t>
            </a:r>
            <a:r>
              <a:rPr dirty="0" err="1"/>
              <a:t>mennesker</a:t>
            </a:r>
            <a:endParaRPr dirty="0"/>
          </a:p>
        </p:txBody>
      </p:sp>
      <p:pic>
        <p:nvPicPr>
          <p:cNvPr id="199" name="Billede 4" descr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000" y="11899900"/>
            <a:ext cx="6447759" cy="864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Økonomi…"/>
          <p:cNvSpPr txBox="1"/>
          <p:nvPr/>
        </p:nvSpPr>
        <p:spPr>
          <a:xfrm>
            <a:off x="1562235" y="3133800"/>
            <a:ext cx="3119102" cy="92731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1128822" indent="-595423" algn="l" defTabSz="1828800">
              <a:spcBef>
                <a:spcPts val="1300"/>
              </a:spcBef>
              <a:buSzPct val="105262"/>
              <a:buFont typeface="Symbol"/>
              <a:buChar char="·"/>
              <a:defRPr sz="4000">
                <a:solidFill>
                  <a:srgbClr val="2F2B20"/>
                </a:solidFill>
                <a:uFill>
                  <a:solidFill>
                    <a:srgbClr val="333333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Økonomi</a:t>
            </a:r>
          </a:p>
          <a:p>
            <a:pPr marL="1128822" indent="-595423" algn="l" defTabSz="1828800">
              <a:spcBef>
                <a:spcPts val="1300"/>
              </a:spcBef>
              <a:buSzPct val="105262"/>
              <a:buFont typeface="Symbol"/>
              <a:buChar char="·"/>
              <a:defRPr sz="4000">
                <a:solidFill>
                  <a:srgbClr val="2F2B20"/>
                </a:solidFill>
                <a:uFill>
                  <a:solidFill>
                    <a:srgbClr val="333333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Miljø</a:t>
            </a:r>
          </a:p>
          <a:p>
            <a:pPr marL="1128822" indent="-595423" algn="l" defTabSz="1828800">
              <a:spcBef>
                <a:spcPts val="1300"/>
              </a:spcBef>
              <a:buSzPct val="105262"/>
              <a:buFont typeface="Symbol"/>
              <a:buChar char="·"/>
              <a:defRPr sz="4000">
                <a:solidFill>
                  <a:srgbClr val="2F2B20"/>
                </a:solidFill>
                <a:uFill>
                  <a:solidFill>
                    <a:srgbClr val="333333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Sundhed</a:t>
            </a:r>
          </a:p>
          <a:p>
            <a:pPr marL="1128822" indent="-595423" algn="l" defTabSz="1828800">
              <a:spcBef>
                <a:spcPts val="1300"/>
              </a:spcBef>
              <a:buSzPct val="105262"/>
              <a:buFont typeface="Symbol"/>
              <a:buChar char="·"/>
              <a:defRPr sz="4000">
                <a:solidFill>
                  <a:srgbClr val="2F2B20"/>
                </a:solidFill>
                <a:uFill>
                  <a:solidFill>
                    <a:srgbClr val="333333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Arbejde</a:t>
            </a:r>
          </a:p>
          <a:p>
            <a:pPr marL="1128822" indent="-595423" algn="l" defTabSz="1828800">
              <a:spcBef>
                <a:spcPts val="1300"/>
              </a:spcBef>
              <a:buSzPct val="105262"/>
              <a:buFont typeface="Symbol"/>
              <a:buChar char="·"/>
              <a:defRPr sz="4000">
                <a:solidFill>
                  <a:srgbClr val="2F2B20"/>
                </a:solidFill>
                <a:uFill>
                  <a:solidFill>
                    <a:srgbClr val="333333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Velvære</a:t>
            </a:r>
          </a:p>
          <a:p>
            <a:pPr marL="1128822" indent="-595423" algn="l" defTabSz="1828800">
              <a:spcBef>
                <a:spcPts val="1300"/>
              </a:spcBef>
              <a:buSzPct val="105262"/>
              <a:buFont typeface="Symbol"/>
              <a:buChar char="·"/>
              <a:defRPr sz="4000">
                <a:solidFill>
                  <a:srgbClr val="2F2B20"/>
                </a:solidFill>
                <a:uFill>
                  <a:solidFill>
                    <a:srgbClr val="333333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Tid</a:t>
            </a:r>
          </a:p>
          <a:p>
            <a:pPr marL="1128822" indent="-595423" algn="l" defTabSz="1828800">
              <a:spcBef>
                <a:spcPts val="1300"/>
              </a:spcBef>
              <a:buSzPct val="105262"/>
              <a:buFont typeface="Symbol"/>
              <a:buChar char="·"/>
              <a:defRPr sz="4000">
                <a:solidFill>
                  <a:srgbClr val="2F2B20"/>
                </a:solidFill>
                <a:uFill>
                  <a:solidFill>
                    <a:srgbClr val="333333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Etik</a:t>
            </a:r>
          </a:p>
          <a:p>
            <a:pPr marL="1128822" indent="-595423" algn="l" defTabSz="1828800">
              <a:spcBef>
                <a:spcPts val="1300"/>
              </a:spcBef>
              <a:buSzPct val="105262"/>
              <a:buFont typeface="Symbol"/>
              <a:buChar char="·"/>
              <a:defRPr sz="4000">
                <a:solidFill>
                  <a:srgbClr val="2F2B20"/>
                </a:solidFill>
                <a:uFill>
                  <a:solidFill>
                    <a:srgbClr val="333333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Æstetik</a:t>
            </a:r>
          </a:p>
          <a:p>
            <a:pPr marL="1128822" indent="-595423" algn="l" defTabSz="1828800">
              <a:spcBef>
                <a:spcPts val="1300"/>
              </a:spcBef>
              <a:buSzPct val="105262"/>
              <a:buFont typeface="Symbol"/>
              <a:buChar char="·"/>
              <a:defRPr sz="4000">
                <a:solidFill>
                  <a:srgbClr val="2F2B20"/>
                </a:solidFill>
                <a:uFill>
                  <a:solidFill>
                    <a:srgbClr val="333333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Kultur</a:t>
            </a:r>
          </a:p>
          <a:p>
            <a:pPr marL="1128822" indent="-595423" algn="l" defTabSz="1828800">
              <a:spcBef>
                <a:spcPts val="1300"/>
              </a:spcBef>
              <a:buSzPct val="105262"/>
              <a:buFont typeface="Symbol"/>
              <a:buChar char="·"/>
              <a:defRPr sz="4000">
                <a:solidFill>
                  <a:srgbClr val="2F2B20"/>
                </a:solidFill>
                <a:uFill>
                  <a:solidFill>
                    <a:srgbClr val="333333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Religion</a:t>
            </a:r>
          </a:p>
          <a:p>
            <a:pPr marL="1128822" indent="-595423" algn="l" defTabSz="1828800">
              <a:spcBef>
                <a:spcPts val="1300"/>
              </a:spcBef>
              <a:buSzPct val="105262"/>
              <a:buFont typeface="Symbol"/>
              <a:buChar char="·"/>
              <a:defRPr sz="4000">
                <a:solidFill>
                  <a:srgbClr val="2F2B20"/>
                </a:solidFill>
                <a:uFill>
                  <a:solidFill>
                    <a:srgbClr val="333333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Individ</a:t>
            </a:r>
          </a:p>
          <a:p>
            <a:pPr marL="1128822" indent="-595423" algn="l" defTabSz="1828800">
              <a:spcBef>
                <a:spcPts val="1300"/>
              </a:spcBef>
              <a:buSzPct val="105262"/>
              <a:buFont typeface="Symbol"/>
              <a:buChar char="·"/>
              <a:defRPr sz="4000">
                <a:solidFill>
                  <a:srgbClr val="2F2B20"/>
                </a:solidFill>
                <a:uFill>
                  <a:solidFill>
                    <a:srgbClr val="333333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Samfund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B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z="10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Eksempel på arbejde med topikliste</a:t>
            </a:r>
          </a:p>
        </p:txBody>
      </p:sp>
      <p:pic>
        <p:nvPicPr>
          <p:cNvPr id="207" name="Billede 4" descr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000" y="11899900"/>
            <a:ext cx="6447759" cy="864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Pladsholder til indhold 2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7994280"/>
          </a:xfrm>
          <a:prstGeom prst="rect">
            <a:avLst/>
          </a:prstGeom>
        </p:spPr>
        <p:txBody>
          <a:bodyPr lIns="50800" tIns="50800" rIns="50800" bIns="50800" anchor="ctr"/>
          <a:lstStyle/>
          <a:p>
            <a:pPr marL="267788" indent="-267788" defTabSz="660400">
              <a:lnSpc>
                <a:spcPct val="100000"/>
              </a:lnSpc>
              <a:spcBef>
                <a:spcPts val="3600"/>
              </a:spcBef>
              <a:defRPr sz="4480"/>
            </a:pPr>
            <a:r>
              <a:t>Du bør spise flere grøntsager fordi …</a:t>
            </a:r>
          </a:p>
          <a:p>
            <a:pPr marL="1106423" lvl="2" indent="-374903" defTabSz="660400">
              <a:lnSpc>
                <a:spcPct val="100000"/>
              </a:lnSpc>
              <a:spcBef>
                <a:spcPts val="3600"/>
              </a:spcBef>
              <a:defRPr sz="3280"/>
            </a:pPr>
            <a:r>
              <a:t>Det er billigere end kød (økonomi)</a:t>
            </a:r>
          </a:p>
          <a:p>
            <a:pPr marL="1106423" lvl="2" indent="-374903" defTabSz="660400">
              <a:lnSpc>
                <a:spcPct val="100000"/>
              </a:lnSpc>
              <a:spcBef>
                <a:spcPts val="3600"/>
              </a:spcBef>
              <a:defRPr sz="3280"/>
            </a:pPr>
            <a:r>
              <a:t>Det er bedre for klimaet (miljø)</a:t>
            </a:r>
          </a:p>
          <a:p>
            <a:pPr marL="1106423" lvl="2" indent="-374903" defTabSz="660400">
              <a:lnSpc>
                <a:spcPct val="100000"/>
              </a:lnSpc>
              <a:spcBef>
                <a:spcPts val="3600"/>
              </a:spcBef>
              <a:defRPr sz="3280"/>
            </a:pPr>
            <a:r>
              <a:t>Det er sundt for din krop (sundhed)</a:t>
            </a:r>
          </a:p>
          <a:p>
            <a:pPr marL="1106423" lvl="2" indent="-374903" defTabSz="660400">
              <a:lnSpc>
                <a:spcPct val="100000"/>
              </a:lnSpc>
              <a:spcBef>
                <a:spcPts val="3600"/>
              </a:spcBef>
              <a:defRPr sz="3280"/>
            </a:pPr>
            <a:r>
              <a:t>Det er med til at skabe arbejdspladser i DK (arbejde)</a:t>
            </a:r>
          </a:p>
          <a:p>
            <a:pPr marL="1106423" lvl="2" indent="-374903" defTabSz="660400">
              <a:lnSpc>
                <a:spcPct val="100000"/>
              </a:lnSpc>
              <a:spcBef>
                <a:spcPts val="3600"/>
              </a:spcBef>
              <a:defRPr sz="3280"/>
            </a:pPr>
            <a:r>
              <a:t>Det smager dejligt (velvære)</a:t>
            </a:r>
          </a:p>
          <a:p>
            <a:pPr marL="1106423" lvl="2" indent="-374903" defTabSz="660400">
              <a:lnSpc>
                <a:spcPct val="100000"/>
              </a:lnSpc>
              <a:spcBef>
                <a:spcPts val="3600"/>
              </a:spcBef>
              <a:defRPr sz="3280"/>
            </a:pPr>
            <a:r>
              <a:t>Det er forkert at spise dyr (etik)</a:t>
            </a:r>
          </a:p>
          <a:p>
            <a:pPr marL="1106423" lvl="2" indent="-374903" defTabSz="660400">
              <a:lnSpc>
                <a:spcPct val="100000"/>
              </a:lnSpc>
              <a:spcBef>
                <a:spcPts val="3600"/>
              </a:spcBef>
              <a:defRPr sz="3280"/>
            </a:pPr>
            <a:r>
              <a:t>Det er cool og moderne (individ)</a:t>
            </a:r>
          </a:p>
        </p:txBody>
      </p:sp>
      <p:pic>
        <p:nvPicPr>
          <p:cNvPr id="209" name="Billede" descr="Billede"/>
          <p:cNvPicPr>
            <a:picLocks noChangeAspect="1"/>
          </p:cNvPicPr>
          <p:nvPr/>
        </p:nvPicPr>
        <p:blipFill>
          <a:blip r:embed="rId3"/>
          <a:srcRect r="2978"/>
          <a:stretch>
            <a:fillRect/>
          </a:stretch>
        </p:blipFill>
        <p:spPr>
          <a:xfrm>
            <a:off x="12830319" y="3890047"/>
            <a:ext cx="10182983" cy="69943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B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z="10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Publikumsanalyse</a:t>
            </a:r>
          </a:p>
        </p:txBody>
      </p:sp>
      <p:pic>
        <p:nvPicPr>
          <p:cNvPr id="212" name="Billede 4" descr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000" y="11899900"/>
            <a:ext cx="6447759" cy="864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Pladsholder til indhold 2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</p:spPr>
        <p:txBody>
          <a:bodyPr lIns="50800" tIns="50800" rIns="50800" bIns="50800" anchor="ctr"/>
          <a:lstStyle/>
          <a:p>
            <a:pPr marL="318407" indent="-318407" defTabSz="685165">
              <a:spcBef>
                <a:spcPts val="4800"/>
              </a:spcBef>
              <a:defRPr sz="4000"/>
            </a:pPr>
            <a:r>
              <a:t>Hvem taler du til?</a:t>
            </a:r>
          </a:p>
          <a:p>
            <a:pPr marL="318407" indent="-318407" defTabSz="685165">
              <a:spcBef>
                <a:spcPts val="4800"/>
              </a:spcBef>
              <a:defRPr sz="4000"/>
            </a:pPr>
            <a:r>
              <a:t>Hvem er konkret til stede? </a:t>
            </a:r>
          </a:p>
          <a:p>
            <a:pPr marL="318407" indent="-318407" defTabSz="685165">
              <a:spcBef>
                <a:spcPts val="4800"/>
              </a:spcBef>
              <a:defRPr sz="4000"/>
            </a:pPr>
            <a:r>
              <a:t>Hvad ved publikum om dit argument i forvejen? </a:t>
            </a:r>
          </a:p>
          <a:p>
            <a:pPr marL="318407" indent="-318407" defTabSz="685165">
              <a:spcBef>
                <a:spcPts val="4800"/>
              </a:spcBef>
              <a:defRPr sz="4000"/>
            </a:pPr>
            <a:r>
              <a:t>Hvilke holdninger har publikum til dit argument i forvejen?</a:t>
            </a:r>
          </a:p>
          <a:p>
            <a:pPr marL="318407" indent="-318407" defTabSz="685165">
              <a:spcBef>
                <a:spcPts val="4800"/>
              </a:spcBef>
              <a:defRPr sz="4000"/>
            </a:pPr>
            <a:r>
              <a:t>Vil du overbevise alle blandt publikum?</a:t>
            </a:r>
          </a:p>
          <a:p>
            <a:pPr marL="318407" indent="-318407" defTabSz="685165">
              <a:spcBef>
                <a:spcPts val="4800"/>
              </a:spcBef>
              <a:defRPr sz="4000"/>
            </a:pPr>
            <a:r>
              <a:t>Hvis ikke: </a:t>
            </a:r>
            <a:r>
              <a:rPr b="1">
                <a:latin typeface="+mn-lt"/>
                <a:ea typeface="+mn-ea"/>
                <a:cs typeface="+mn-cs"/>
                <a:sym typeface="Helvetica Neue"/>
              </a:rPr>
              <a:t>Hvem</a:t>
            </a:r>
            <a:r>
              <a:t> vil du overbevise?</a:t>
            </a:r>
          </a:p>
          <a:p>
            <a:pPr marL="318407" indent="-318407" defTabSz="685165">
              <a:spcBef>
                <a:spcPts val="4800"/>
              </a:spcBef>
              <a:defRPr sz="4000"/>
            </a:pPr>
            <a:r>
              <a:t>Hvilke argumenter fra din </a:t>
            </a:r>
            <a:r>
              <a:rPr b="1">
                <a:latin typeface="+mn-lt"/>
                <a:ea typeface="+mn-ea"/>
                <a:cs typeface="+mn-cs"/>
                <a:sym typeface="Helvetica Neue"/>
              </a:rPr>
              <a:t>topikliste</a:t>
            </a:r>
            <a:r>
              <a:t> vil være passende i forhold til dit publikum?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15766</TotalTime>
  <Words>980</Words>
  <Application>Microsoft Macintosh PowerPoint</Application>
  <PresentationFormat>Brugerdefineret</PresentationFormat>
  <Paragraphs>121</Paragraphs>
  <Slides>19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Helvetica Neue</vt:lpstr>
      <vt:lpstr>Helvetica Neue Light</vt:lpstr>
      <vt:lpstr>Helvetica Neue Medium</vt:lpstr>
      <vt:lpstr>Open Sans</vt:lpstr>
      <vt:lpstr>Symbol</vt:lpstr>
      <vt:lpstr>White</vt:lpstr>
      <vt:lpstr>Talefest 2025</vt:lpstr>
      <vt:lpstr>Hold en tale om ‘tillid’</vt:lpstr>
      <vt:lpstr>Hvad er et argument?</vt:lpstr>
      <vt:lpstr>Hvad er et argument?</vt:lpstr>
      <vt:lpstr>Hvad er et argument?</vt:lpstr>
      <vt:lpstr>Topik</vt:lpstr>
      <vt:lpstr>Topikliste: En liste over topoi (emneområder), som er vigtige for os mennesker</vt:lpstr>
      <vt:lpstr>Eksempel på arbejde med topikliste</vt:lpstr>
      <vt:lpstr>Publikumsanalyse</vt:lpstr>
      <vt:lpstr>Stedet – Hvilken betydning for din tale? </vt:lpstr>
      <vt:lpstr>Evidentia </vt:lpstr>
      <vt:lpstr>1. Adjektiver </vt:lpstr>
      <vt:lpstr>2. Fortællinger om mennesker </vt:lpstr>
      <vt:lpstr>3. Sanser</vt:lpstr>
      <vt:lpstr>4. Billedsprog</vt:lpstr>
      <vt:lpstr>Indledninger</vt:lpstr>
      <vt:lpstr>Afslutninger</vt:lpstr>
      <vt:lpstr>Stilfigurer</vt:lpstr>
      <vt:lpstr>Samarbejdspartnere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Nordisk Talefest</dc:title>
  <cp:lastModifiedBy>Nis Vraasø</cp:lastModifiedBy>
  <cp:revision>3</cp:revision>
  <dcterms:modified xsi:type="dcterms:W3CDTF">2024-06-28T12:05:22Z</dcterms:modified>
</cp:coreProperties>
</file>