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CEA1F2-C16C-C48E-AE58-772ADF4B7FCD}" name="Carl-Emil Ege Prehn" initials="CEEP" userId="S::cpa@dansketaler.dk::5f7a2e66-16de-469d-bfcc-d1e1ce21ba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3"/>
    <p:restoredTop sz="94761"/>
  </p:normalViewPr>
  <p:slideViewPr>
    <p:cSldViewPr snapToGrid="0">
      <p:cViewPr varScale="1">
        <p:scale>
          <a:sx n="53" d="100"/>
          <a:sy n="53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Helvetica Neue"/>
              </a:defRPr>
            </a:lvl1pPr>
            <a:lvl2pPr marL="1025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2pPr>
            <a:lvl3pPr marL="1660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3pPr>
            <a:lvl4pPr marL="2295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4pPr>
            <a:lvl5pPr marL="2930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18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>
              <a:buSzTx/>
              <a:buNone/>
              <a:defRPr sz="4800"/>
            </a:lvl1pPr>
            <a:lvl2pPr marL="0" indent="457200" algn="ctr">
              <a:buSzTx/>
              <a:buNone/>
              <a:defRPr sz="4800"/>
            </a:lvl2pPr>
            <a:lvl3pPr marL="0" indent="914400" algn="ctr">
              <a:buSzTx/>
              <a:buNone/>
              <a:defRPr sz="4800"/>
            </a:lvl3pPr>
            <a:lvl4pPr marL="0" indent="1371600" algn="ctr">
              <a:buSzTx/>
              <a:buNone/>
              <a:defRPr sz="4800"/>
            </a:lvl4pPr>
            <a:lvl5pPr marL="0" indent="1828800" algn="ctr">
              <a:buSzTx/>
              <a:buNone/>
              <a:defRPr sz="4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19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27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69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28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36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100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7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100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46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>
            <a:spLocks noGrp="1"/>
          </p:cNvSpPr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4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1pPr>
            <a:lvl2pPr marL="11176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3pPr>
            <a:lvl4pPr marL="22352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4pPr>
            <a:lvl5pPr marL="27940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74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375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01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645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28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858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4493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5128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5763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etaler.dk/tale/thomas-korsgaards-takketale-ved-modtagelsen-af-otto-b-lindhardt-prisen-202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etaler.dk/tale/anna-winum-juuls-baaltale-20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ansketaler.dk/tale/yahya-hassans-tale-paa-stay-hotel-paa-islands-brygge-2015/" TargetMode="External"/><Relationship Id="rId5" Type="http://schemas.openxmlformats.org/officeDocument/2006/relationships/hyperlink" Target="https://dansketaler.dk/tale/lars-oskan-henriksens-tale-ved-aabningen-af-plejehjemmet-slottet-2015/" TargetMode="External"/><Relationship Id="rId4" Type="http://schemas.openxmlformats.org/officeDocument/2006/relationships/hyperlink" Target="https://dansketaler.dk/tale/georg-brandes-tale-om-venstre-og-soenderjylland-1901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el 1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2254123"/>
          </a:xfrm>
          <a:prstGeom prst="rect">
            <a:avLst/>
          </a:prstGeom>
        </p:spPr>
        <p:txBody>
          <a:bodyPr anchor="t"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Talefest</a:t>
            </a:r>
            <a:r>
              <a:rPr lang="da-DK" dirty="0"/>
              <a:t> 2026</a:t>
            </a:r>
            <a:endParaRPr dirty="0"/>
          </a:p>
        </p:txBody>
      </p:sp>
      <p:sp>
        <p:nvSpPr>
          <p:cNvPr id="156" name="Undertitel 2"/>
          <p:cNvSpPr txBox="1">
            <a:spLocks noGrp="1"/>
          </p:cNvSpPr>
          <p:nvPr>
            <p:ph type="body" sz="quarter" idx="1"/>
          </p:nvPr>
        </p:nvSpPr>
        <p:spPr>
          <a:xfrm>
            <a:off x="3048000" y="5202237"/>
            <a:ext cx="18288000" cy="3311523"/>
          </a:xfrm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rPr dirty="0"/>
              <a:t>NORDEN OG VERDEN </a:t>
            </a:r>
            <a:br>
              <a:rPr dirty="0"/>
            </a:br>
            <a:r>
              <a:rPr dirty="0"/>
              <a:t>– RETORISK MEDBORGERSKAB FØR, NU OG I FREMTIDEN</a:t>
            </a:r>
          </a:p>
        </p:txBody>
      </p:sp>
      <p:pic>
        <p:nvPicPr>
          <p:cNvPr id="157" name="Billede 6" descr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illede 8" descr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48" y="7654839"/>
            <a:ext cx="6447759" cy="4037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1719072">
              <a:defRPr sz="10152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Stedet</a:t>
            </a:r>
            <a:r>
              <a:rPr dirty="0"/>
              <a:t> </a:t>
            </a:r>
            <a:r>
              <a:rPr lang="da-DK" dirty="0"/>
              <a:t>–</a:t>
            </a:r>
            <a:r>
              <a:rPr dirty="0"/>
              <a:t> </a:t>
            </a:r>
            <a:r>
              <a:rPr dirty="0" err="1"/>
              <a:t>Hvilken</a:t>
            </a:r>
            <a:r>
              <a:rPr dirty="0"/>
              <a:t> </a:t>
            </a:r>
            <a:r>
              <a:rPr dirty="0" err="1"/>
              <a:t>betydning</a:t>
            </a:r>
            <a:r>
              <a:rPr dirty="0"/>
              <a:t> for din tale? </a:t>
            </a:r>
          </a:p>
        </p:txBody>
      </p:sp>
      <p:pic>
        <p:nvPicPr>
          <p:cNvPr id="21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Billede" descr="Bille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81" y="4579046"/>
            <a:ext cx="8534400" cy="640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Billede" descr="Billede"/>
          <p:cNvPicPr>
            <a:picLocks noChangeAspect="1"/>
          </p:cNvPicPr>
          <p:nvPr/>
        </p:nvPicPr>
        <p:blipFill>
          <a:blip r:embed="rId4"/>
          <a:srcRect l="13529" t="13529" r="13528" b="13528"/>
          <a:stretch>
            <a:fillRect/>
          </a:stretch>
        </p:blipFill>
        <p:spPr>
          <a:xfrm>
            <a:off x="12770528" y="4512168"/>
            <a:ext cx="9618566" cy="640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Evidentia </a:t>
            </a:r>
          </a:p>
        </p:txBody>
      </p:sp>
      <p:pic>
        <p:nvPicPr>
          <p:cNvPr id="221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900"/>
              </a:spcBef>
              <a:buSzTx/>
              <a:buFontTx/>
              <a:buNone/>
              <a:defRPr sz="4000" i="1"/>
            </a:pPr>
            <a:r>
              <a:t>Evidentia betyder egentlig: ‘Virkeliggørelse’. Når vi arbejder med evidentia, prøver vi at skabe </a:t>
            </a:r>
            <a:r>
              <a:rPr b="1"/>
              <a:t>billeder</a:t>
            </a:r>
            <a:r>
              <a:t> i modtagernes hoveder. Det kan f.eks. gøres ved at bruge: 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800"/>
            </a:pPr>
            <a:endParaRPr/>
          </a:p>
          <a:p>
            <a:pPr marL="1037166" indent="-1037166">
              <a:buSzPct val="100000"/>
              <a:buFontTx/>
              <a:buAutoNum type="arabicPeriod"/>
            </a:pPr>
            <a:r>
              <a:t>Beskrivende adjektiver 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Fortællinger om mennesker 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Sanser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Billedsprog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1. Adjektiver </a:t>
            </a:r>
          </a:p>
        </p:txBody>
      </p:sp>
      <p:pic>
        <p:nvPicPr>
          <p:cNvPr id="225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351064" indent="-351064" defTabSz="685165">
              <a:spcBef>
                <a:spcPts val="4800"/>
              </a:spcBef>
              <a:defRPr sz="5700"/>
            </a:pPr>
            <a:r>
              <a:t>Et sommerhus = En gammel, støvet, forladt rønne, hvor ingen har sat sine ben i mange år. </a:t>
            </a:r>
          </a:p>
          <a:p>
            <a:pPr marL="351064" indent="-351064" defTabSz="685165">
              <a:spcBef>
                <a:spcPts val="4800"/>
              </a:spcBef>
              <a:defRPr sz="5700"/>
            </a:pPr>
            <a:endParaRPr/>
          </a:p>
          <a:p>
            <a:pPr marL="351064" indent="-351064" defTabSz="685165">
              <a:spcBef>
                <a:spcPts val="4800"/>
              </a:spcBef>
              <a:defRPr sz="5700"/>
            </a:pPr>
            <a:r>
              <a:t>En mand = En frisk, smilende ung fyr med nystrøget skjorte</a:t>
            </a:r>
          </a:p>
          <a:p>
            <a:pPr marL="351064" indent="-351064" defTabSz="685165">
              <a:spcBef>
                <a:spcPts val="4800"/>
              </a:spcBef>
              <a:defRPr sz="5700"/>
            </a:pPr>
            <a:endParaRPr/>
          </a:p>
          <a:p>
            <a:pPr marL="318407" indent="-318407" defTabSz="685165">
              <a:spcBef>
                <a:spcPts val="4800"/>
              </a:spcBef>
              <a:defRPr sz="5700"/>
            </a:pPr>
            <a:r>
              <a:t>Vrede = En buldrende, intens og nærmest skamfuld følelse   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2. Fortællinger om mennesker </a:t>
            </a:r>
          </a:p>
        </p:txBody>
      </p:sp>
      <p:pic>
        <p:nvPicPr>
          <p:cNvPr id="229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825500">
              <a:lnSpc>
                <a:spcPct val="100000"/>
              </a:lnSpc>
              <a:spcBef>
                <a:spcPts val="4500"/>
              </a:spcBef>
              <a:buSzTx/>
              <a:buFontTx/>
              <a:buNone/>
              <a:defRPr sz="3800"/>
            </a:pPr>
            <a:endParaRPr dirty="0"/>
          </a:p>
          <a:p>
            <a:pPr marL="310242" indent="-310242" defTabSz="825500">
              <a:lnSpc>
                <a:spcPct val="100000"/>
              </a:lnSpc>
              <a:spcBef>
                <a:spcPts val="4500"/>
              </a:spcBef>
              <a:defRPr sz="3800"/>
            </a:pPr>
            <a:r>
              <a:rPr lang="da-DK" b="0" i="0" u="none" strike="noStrike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"Så sidder man i bussen på vej hjem. Det er nogle år senere, og man har netop fået fri fra den stilling som telefonsælger, man er havnet i. I bussen grubler man over det ord: Havnet. Og så er der pludselig noget som går op for én: at der er en sandsynlighed for, at man kan forblive én som er havnet i en stilling som telefonsælger”</a:t>
            </a:r>
          </a:p>
          <a:p>
            <a:pPr marL="0" indent="0" defTabSz="825500">
              <a:lnSpc>
                <a:spcPct val="100000"/>
              </a:lnSpc>
              <a:spcBef>
                <a:spcPts val="4500"/>
              </a:spcBef>
              <a:buNone/>
              <a:defRPr sz="3800"/>
            </a:pPr>
            <a:r>
              <a:rPr lang="da-DK" dirty="0">
                <a:hlinkClick r:id="rId3"/>
              </a:rPr>
              <a:t>Fra Thomas Korsgaards takketale 2021 for Otto B. Lindhart-prisen </a:t>
            </a:r>
            <a:endParaRPr lang="da-DK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pPr marL="310242" indent="-310242" defTabSz="825500">
              <a:lnSpc>
                <a:spcPct val="100000"/>
              </a:lnSpc>
              <a:spcBef>
                <a:spcPts val="4500"/>
              </a:spcBef>
              <a:defRPr sz="3800"/>
            </a:pPr>
            <a:endParaRPr dirty="0"/>
          </a:p>
        </p:txBody>
      </p:sp>
      <p:pic>
        <p:nvPicPr>
          <p:cNvPr id="2052" name="Picture 4" descr="GODE RÅD: Sådan undgår du telefonsælgere | Kontant | DR">
            <a:extLst>
              <a:ext uri="{FF2B5EF4-FFF2-40B4-BE49-F238E27FC236}">
                <a16:creationId xmlns:a16="http://schemas.microsoft.com/office/drawing/2014/main" id="{848DC0EE-BB67-E0B5-E5ED-0D77839D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300" y="4262438"/>
            <a:ext cx="101346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3. Sanser</a:t>
            </a:r>
          </a:p>
        </p:txBody>
      </p:sp>
      <p:pic>
        <p:nvPicPr>
          <p:cNvPr id="234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81000" indent="-381000" defTabSz="825500">
              <a:lnSpc>
                <a:spcPct val="100000"/>
              </a:lnSpc>
              <a:spcBef>
                <a:spcPts val="4500"/>
              </a:spcBef>
            </a:lvl1pPr>
          </a:lstStyle>
          <a:p>
            <a:r>
              <a:rPr lang="da-DK" dirty="0"/>
              <a:t>”Jeg åbnede døren og trådte ind”</a:t>
            </a:r>
          </a:p>
          <a:p>
            <a:pPr marL="0" indent="0">
              <a:buNone/>
            </a:pPr>
            <a:r>
              <a:rPr lang="da-DK"/>
              <a:t>     versus</a:t>
            </a:r>
            <a:endParaRPr lang="da-DK" dirty="0"/>
          </a:p>
          <a:p>
            <a:r>
              <a:rPr dirty="0"/>
              <a:t>“</a:t>
            </a:r>
            <a:r>
              <a:rPr dirty="0" err="1"/>
              <a:t>Døren</a:t>
            </a:r>
            <a:r>
              <a:rPr dirty="0"/>
              <a:t> </a:t>
            </a:r>
            <a:r>
              <a:rPr dirty="0" err="1"/>
              <a:t>knirkede</a:t>
            </a:r>
            <a:r>
              <a:rPr dirty="0"/>
              <a:t> </a:t>
            </a:r>
            <a:r>
              <a:rPr dirty="0" err="1"/>
              <a:t>svagt</a:t>
            </a:r>
            <a:r>
              <a:rPr dirty="0"/>
              <a:t>, da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trådte</a:t>
            </a:r>
            <a:r>
              <a:rPr dirty="0"/>
              <a:t> ind.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blev</a:t>
            </a:r>
            <a:r>
              <a:rPr dirty="0"/>
              <a:t> </a:t>
            </a:r>
            <a:r>
              <a:rPr dirty="0" err="1"/>
              <a:t>blændet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det </a:t>
            </a:r>
            <a:r>
              <a:rPr dirty="0" err="1"/>
              <a:t>skarpe</a:t>
            </a:r>
            <a:r>
              <a:rPr dirty="0"/>
              <a:t> </a:t>
            </a:r>
            <a:r>
              <a:rPr dirty="0" err="1"/>
              <a:t>lys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nåede</a:t>
            </a:r>
            <a:r>
              <a:rPr dirty="0"/>
              <a:t> </a:t>
            </a:r>
            <a:r>
              <a:rPr dirty="0" err="1"/>
              <a:t>lige</a:t>
            </a:r>
            <a:r>
              <a:rPr dirty="0"/>
              <a:t> at </a:t>
            </a:r>
            <a:r>
              <a:rPr dirty="0" err="1"/>
              <a:t>mærke</a:t>
            </a:r>
            <a:r>
              <a:rPr dirty="0"/>
              <a:t> den </a:t>
            </a:r>
            <a:r>
              <a:rPr dirty="0" err="1"/>
              <a:t>kolde</a:t>
            </a:r>
            <a:r>
              <a:rPr dirty="0"/>
              <a:t> messing </a:t>
            </a:r>
            <a:r>
              <a:rPr dirty="0" err="1"/>
              <a:t>fra</a:t>
            </a:r>
            <a:r>
              <a:rPr dirty="0"/>
              <a:t> det </a:t>
            </a:r>
            <a:r>
              <a:rPr dirty="0" err="1"/>
              <a:t>gamle</a:t>
            </a:r>
            <a:r>
              <a:rPr dirty="0"/>
              <a:t> </a:t>
            </a:r>
            <a:r>
              <a:rPr dirty="0" err="1"/>
              <a:t>håndtag</a:t>
            </a:r>
            <a:r>
              <a:rPr dirty="0"/>
              <a:t> </a:t>
            </a:r>
            <a:r>
              <a:rPr dirty="0" err="1"/>
              <a:t>inden</a:t>
            </a:r>
            <a:r>
              <a:rPr dirty="0"/>
              <a:t> den </a:t>
            </a:r>
            <a:r>
              <a:rPr dirty="0" err="1"/>
              <a:t>gustne</a:t>
            </a:r>
            <a:r>
              <a:rPr dirty="0"/>
              <a:t> </a:t>
            </a:r>
            <a:r>
              <a:rPr dirty="0" err="1"/>
              <a:t>lugt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gymnastiksal</a:t>
            </a:r>
            <a:r>
              <a:rPr dirty="0"/>
              <a:t> </a:t>
            </a:r>
            <a:r>
              <a:rPr dirty="0" err="1"/>
              <a:t>kradsede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mine </a:t>
            </a:r>
            <a:r>
              <a:rPr dirty="0" err="1"/>
              <a:t>næsebor</a:t>
            </a:r>
            <a:r>
              <a:rPr dirty="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4. Billedsprog</a:t>
            </a:r>
          </a:p>
        </p:txBody>
      </p:sp>
      <p:pic>
        <p:nvPicPr>
          <p:cNvPr id="238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/>
          <a:p>
            <a:r>
              <a:rPr lang="da-DK" dirty="0"/>
              <a:t>”Mit indre følelsesliv er i vid udstrækning som en flad </a:t>
            </a:r>
            <a:r>
              <a:rPr lang="da-DK" dirty="0" err="1"/>
              <a:t>leverpostejsmad</a:t>
            </a:r>
            <a:r>
              <a:rPr lang="da-DK" dirty="0"/>
              <a:t>”. </a:t>
            </a:r>
            <a:r>
              <a:rPr lang="da-DK" sz="3600" dirty="0">
                <a:hlinkClick r:id="rId3"/>
              </a:rPr>
              <a:t>Anna Winum Juul </a:t>
            </a:r>
            <a:endParaRPr sz="3600" dirty="0"/>
          </a:p>
          <a:p>
            <a:r>
              <a:rPr lang="da-DK" dirty="0"/>
              <a:t>"Men et Land, hvor den nationale Selvfølelse ligger lavt, det er som et Holland uden Diger i stadig Fare for at overskylles og udslettes.”      </a:t>
            </a:r>
            <a:r>
              <a:rPr lang="da-DK" sz="3600" dirty="0">
                <a:hlinkClick r:id="rId4"/>
              </a:rPr>
              <a:t>Georg Brandes</a:t>
            </a:r>
            <a:endParaRPr lang="da-DK" sz="3600" dirty="0"/>
          </a:p>
          <a:p>
            <a:r>
              <a:rPr lang="da-DK" dirty="0"/>
              <a:t>”At flytte i plejebolig er at rive sig selv op med rode og forsøge at sætte nyt rodfæste. For at det kan ske, skal jorden være vel gødet.”  </a:t>
            </a:r>
            <a:r>
              <a:rPr lang="da-DK" sz="3900" dirty="0">
                <a:hlinkClick r:id="rId5"/>
              </a:rPr>
              <a:t>Lars Oskan-Henriksen</a:t>
            </a:r>
            <a:endParaRPr dirty="0"/>
          </a:p>
          <a:p>
            <a:r>
              <a:rPr lang="da-DK" dirty="0"/>
              <a:t>"I et nordisk skær er Danmark efterhånden blevet til en belemrende lillebror, som gylper i tide og gylper op i utide og vækker én om natten og stadig tisser i sengen (…)” </a:t>
            </a:r>
            <a:r>
              <a:rPr lang="da-DK" sz="3600" dirty="0">
                <a:hlinkClick r:id="rId6"/>
              </a:rPr>
              <a:t>Yahya Hassan 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Indledninger</a:t>
            </a:r>
          </a:p>
        </p:txBody>
      </p:sp>
      <p:pic>
        <p:nvPicPr>
          <p:cNvPr id="24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1300"/>
              </a:spcBef>
              <a:buSzTx/>
              <a:buFontTx/>
              <a:buNone/>
            </a:pPr>
            <a:r>
              <a:t>En indledning skal </a:t>
            </a:r>
            <a:r>
              <a:rPr b="1"/>
              <a:t>vække nysgerrighed. </a:t>
            </a:r>
            <a:r>
              <a:t>Idéer:</a:t>
            </a:r>
          </a:p>
          <a:p>
            <a:pPr lvl="1"/>
            <a:r>
              <a:t>Bring et overraskende </a:t>
            </a:r>
            <a:r>
              <a:rPr i="1"/>
              <a:t>fun fact</a:t>
            </a:r>
            <a:r>
              <a:t> om din sag.</a:t>
            </a:r>
          </a:p>
          <a:p>
            <a:pPr lvl="1"/>
            <a:r>
              <a:t>Stil et retorisk spørgsmål til publikum.</a:t>
            </a:r>
          </a:p>
          <a:p>
            <a:pPr lvl="1"/>
            <a:r>
              <a:t>Start med et relevant citat. </a:t>
            </a:r>
          </a:p>
          <a:p>
            <a:pPr lvl="1"/>
            <a:r>
              <a:t>Start med en fortælling fra publikums hverdag.</a:t>
            </a:r>
          </a:p>
          <a:p>
            <a:pPr lvl="1"/>
            <a:r>
              <a:t>Start med en provokerende udtalelse (der senere uddybes).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Afslutninger</a:t>
            </a:r>
          </a:p>
        </p:txBody>
      </p:sp>
      <p:pic>
        <p:nvPicPr>
          <p:cNvPr id="24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4262822"/>
            <a:ext cx="21005800" cy="7205598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1702978">
              <a:spcBef>
                <a:spcPts val="1200"/>
              </a:spcBef>
              <a:buSzTx/>
              <a:buFontTx/>
              <a:buNone/>
              <a:defRPr sz="5376">
                <a:solidFill>
                  <a:srgbClr val="2F2B20"/>
                </a:solidFill>
              </a:defRPr>
            </a:pPr>
            <a:r>
              <a:t>En afslutning skal s</a:t>
            </a:r>
            <a:r>
              <a:rPr>
                <a:solidFill>
                  <a:srgbClr val="000000"/>
                </a:solidFill>
              </a:rPr>
              <a:t>amle op på pointerne fra talen og </a:t>
            </a:r>
            <a:r>
              <a:rPr b="1">
                <a:solidFill>
                  <a:srgbClr val="000000"/>
                </a:solidFill>
              </a:rPr>
              <a:t>opfordre til konkret handling</a:t>
            </a:r>
            <a:r>
              <a:rPr>
                <a:solidFill>
                  <a:srgbClr val="000000"/>
                </a:solidFill>
              </a:rPr>
              <a:t>. Idéer: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Vend tilbage til din indledning. Gentag den pointe, som du startede med. 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Beskriv hvilke konsekvenser, den ændring, som du argumenterer for, vil have for publikum.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Forklar helt konkret, hvad publikum kan gøre for at ændre noget.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Afslut med en munterhed eller et stilistisk “svirp med halen”.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Stilfigurer</a:t>
            </a:r>
          </a:p>
        </p:txBody>
      </p:sp>
      <p:pic>
        <p:nvPicPr>
          <p:cNvPr id="250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SzTx/>
              <a:buFontTx/>
              <a:buNone/>
            </a:pPr>
            <a:r>
              <a:t>Nogle af de mest brugte stilfigurer i taler. </a:t>
            </a:r>
          </a:p>
          <a:p>
            <a:pPr marL="0" indent="0">
              <a:buSzTx/>
              <a:buFontTx/>
              <a:buNone/>
            </a:pPr>
            <a:endParaRPr/>
          </a:p>
          <a:p>
            <a:pPr marL="838200" lvl="1" indent="-381000">
              <a:spcBef>
                <a:spcPts val="900"/>
              </a:spcBef>
              <a:defRPr sz="4000"/>
            </a:pPr>
            <a:r>
              <a:t>Anafor: “</a:t>
            </a:r>
            <a:r>
              <a:rPr u="sng"/>
              <a:t>Et land som</a:t>
            </a:r>
            <a:r>
              <a:t> lever, </a:t>
            </a:r>
            <a:r>
              <a:rPr u="sng"/>
              <a:t>et land som</a:t>
            </a:r>
            <a:r>
              <a:t> ånder” 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Triade: ”For dig – for os i Danmark – og for hele verden”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Antitese: ”Enten er I med os – eller også er I imod os”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(Retorisk) spørgsmål. ”Kan vi virkelig være det bekendt?”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Allitteration: ”En </a:t>
            </a:r>
            <a:r>
              <a:rPr>
                <a:solidFill>
                  <a:srgbClr val="FF0000"/>
                </a:solidFill>
              </a:rPr>
              <a:t>f</a:t>
            </a:r>
            <a:r>
              <a:t>ast og </a:t>
            </a:r>
            <a:r>
              <a:rPr>
                <a:solidFill>
                  <a:srgbClr val="FF0000"/>
                </a:solidFill>
              </a:rPr>
              <a:t>f</a:t>
            </a:r>
            <a:r>
              <a:t>air udlændingepolitik” 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Dramatisk pause: ”Og årets Oscar går til ………… Jens Jensen!”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Anekdote: ”Det minder mig om noget, jeg hørte i taxaen på vej herhen…”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dirty="0" err="1"/>
              <a:t>Samarbejdspartnere</a:t>
            </a:r>
            <a:endParaRPr dirty="0"/>
          </a:p>
        </p:txBody>
      </p:sp>
      <p:pic>
        <p:nvPicPr>
          <p:cNvPr id="255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913650"/>
            <a:ext cx="6447759" cy="8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A.P. Møller Fonden søger Fondsrådgiver – gerne med indsigt i det kulturelle  områdeAltinget - Alt om politik: altinget.dk">
            <a:extLst>
              <a:ext uri="{FF2B5EF4-FFF2-40B4-BE49-F238E27FC236}">
                <a16:creationId xmlns:a16="http://schemas.microsoft.com/office/drawing/2014/main" id="{EEA3A497-340D-3A98-3ACB-10013396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29" y="8153160"/>
            <a:ext cx="8799542" cy="5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 descr="Et billede, der indeholder Font/skrifttype, Grafik, design&#10;&#10;Automatisk genereret beskrivelse">
            <a:extLst>
              <a:ext uri="{FF2B5EF4-FFF2-40B4-BE49-F238E27FC236}">
                <a16:creationId xmlns:a16="http://schemas.microsoft.com/office/drawing/2014/main" id="{47634571-0B6B-8F65-ECE9-40F6BC99B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79" y="4206874"/>
            <a:ext cx="11399842" cy="26511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Hold </a:t>
            </a:r>
            <a:r>
              <a:rPr dirty="0" err="1"/>
              <a:t>en</a:t>
            </a:r>
            <a:r>
              <a:rPr dirty="0"/>
              <a:t> </a:t>
            </a:r>
            <a:r>
              <a:rPr lang="da-DK"/>
              <a:t>argumenterende tale</a:t>
            </a:r>
            <a:endParaRPr dirty="0"/>
          </a:p>
        </p:txBody>
      </p:sp>
      <p:sp>
        <p:nvSpPr>
          <p:cNvPr id="16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Hvad</a:t>
            </a:r>
            <a:r>
              <a:rPr dirty="0"/>
              <a:t> er et argument? </a:t>
            </a:r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Topik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publikumsanalyse</a:t>
            </a:r>
            <a:r>
              <a:rPr dirty="0"/>
              <a:t> </a:t>
            </a:r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Evidentia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Indledninger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Afslutninger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Stilfigurer</a:t>
            </a:r>
            <a:endParaRPr dirty="0"/>
          </a:p>
        </p:txBody>
      </p:sp>
      <p:pic>
        <p:nvPicPr>
          <p:cNvPr id="16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lede 2" descr="Et billede, der indeholder person, tøj, Ansigt, smil&#10;&#10;Automatisk genereret beskrivelse">
            <a:extLst>
              <a:ext uri="{FF2B5EF4-FFF2-40B4-BE49-F238E27FC236}">
                <a16:creationId xmlns:a16="http://schemas.microsoft.com/office/drawing/2014/main" id="{BECC07B6-40CE-8C19-B66E-AA41B005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0" y="3155950"/>
            <a:ext cx="7772400" cy="874395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4F57AA1-FFEB-BCA6-3BD3-7E9E1FC478CB}"/>
              </a:ext>
            </a:extLst>
          </p:cNvPr>
          <p:cNvSpPr txBox="1"/>
          <p:nvPr/>
        </p:nvSpPr>
        <p:spPr>
          <a:xfrm>
            <a:off x="-286459" y="10168158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6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t>Udsagn som indeholder:</a:t>
            </a:r>
          </a:p>
          <a:p>
            <a:pPr marL="800100" lvl="1" indent="-342900">
              <a:spcBef>
                <a:spcPts val="800"/>
              </a:spcBef>
              <a:defRPr sz="3600"/>
            </a:pPr>
            <a:r>
              <a:t>Information som afsender søger tilslutning </a:t>
            </a:r>
            <a:r>
              <a:rPr i="1"/>
              <a:t>til</a:t>
            </a:r>
            <a:endParaRPr sz="4000"/>
          </a:p>
          <a:p>
            <a:pPr marL="800100" lvl="1" indent="-342900">
              <a:spcBef>
                <a:spcPts val="800"/>
              </a:spcBef>
              <a:defRPr sz="3600"/>
            </a:pPr>
            <a:r>
              <a:t>Information som afsender søger at vinde modtagers tilslutning </a:t>
            </a:r>
            <a:r>
              <a:rPr i="1"/>
              <a:t>med</a:t>
            </a:r>
          </a:p>
        </p:txBody>
      </p:sp>
      <p:pic>
        <p:nvPicPr>
          <p:cNvPr id="167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åstand"/>
          <p:cNvSpPr txBox="1"/>
          <p:nvPr/>
        </p:nvSpPr>
        <p:spPr>
          <a:xfrm>
            <a:off x="4544924" y="8147515"/>
            <a:ext cx="1873375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Påstand</a:t>
            </a:r>
          </a:p>
        </p:txBody>
      </p:sp>
      <p:sp>
        <p:nvSpPr>
          <p:cNvPr id="169" name="Belæg"/>
          <p:cNvSpPr txBox="1"/>
          <p:nvPr/>
        </p:nvSpPr>
        <p:spPr>
          <a:xfrm>
            <a:off x="16844944" y="8147515"/>
            <a:ext cx="1479055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Belæg</a:t>
            </a:r>
          </a:p>
        </p:txBody>
      </p:sp>
      <p:sp>
        <p:nvSpPr>
          <p:cNvPr id="170" name="Afsenderens synspunkt. Er ikke gyldigt i sig selv"/>
          <p:cNvSpPr txBox="1"/>
          <p:nvPr/>
        </p:nvSpPr>
        <p:spPr>
          <a:xfrm>
            <a:off x="2653687" y="9123749"/>
            <a:ext cx="5546476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Afsenderens synspunkt. Er ikke gyldigt i sig selv   </a:t>
            </a:r>
          </a:p>
        </p:txBody>
      </p:sp>
      <p:sp>
        <p:nvSpPr>
          <p:cNvPr id="171" name="Hvad bygger afsender sin påstand på?"/>
          <p:cNvSpPr txBox="1"/>
          <p:nvPr/>
        </p:nvSpPr>
        <p:spPr>
          <a:xfrm>
            <a:off x="15546304" y="9123749"/>
            <a:ext cx="5546477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bygger afsenderen sin påstand på?</a:t>
            </a:r>
          </a:p>
        </p:txBody>
      </p:sp>
      <p:sp>
        <p:nvSpPr>
          <p:cNvPr id="172" name="Streg"/>
          <p:cNvSpPr/>
          <p:nvPr/>
        </p:nvSpPr>
        <p:spPr>
          <a:xfrm flipH="1" flipV="1">
            <a:off x="8657421" y="9776087"/>
            <a:ext cx="6431626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7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Påstande</a:t>
            </a:r>
            <a:r>
              <a:rPr dirty="0"/>
              <a:t>: </a:t>
            </a:r>
            <a:endParaRPr sz="3900"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Det er </a:t>
            </a:r>
            <a:r>
              <a:rPr dirty="0" err="1"/>
              <a:t>dumt</a:t>
            </a:r>
            <a:r>
              <a:rPr dirty="0"/>
              <a:t> at </a:t>
            </a:r>
            <a:r>
              <a:rPr dirty="0" err="1"/>
              <a:t>tage</a:t>
            </a:r>
            <a:r>
              <a:rPr dirty="0"/>
              <a:t> </a:t>
            </a:r>
            <a:r>
              <a:rPr dirty="0" err="1"/>
              <a:t>kviklån</a:t>
            </a:r>
            <a:endParaRPr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Snus er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usundt</a:t>
            </a:r>
            <a:endParaRPr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Man </a:t>
            </a:r>
            <a:r>
              <a:rPr dirty="0" err="1"/>
              <a:t>bør</a:t>
            </a:r>
            <a:r>
              <a:rPr dirty="0"/>
              <a:t> </a:t>
            </a:r>
            <a:r>
              <a:rPr dirty="0" err="1"/>
              <a:t>donere</a:t>
            </a:r>
            <a:r>
              <a:rPr dirty="0"/>
              <a:t> </a:t>
            </a:r>
            <a:r>
              <a:rPr dirty="0" err="1"/>
              <a:t>penge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nødhjælp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Ukraine</a:t>
            </a:r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Justin Bieber er </a:t>
            </a:r>
            <a:r>
              <a:rPr dirty="0" err="1"/>
              <a:t>stadig</a:t>
            </a:r>
            <a:r>
              <a:rPr dirty="0"/>
              <a:t> relevant</a:t>
            </a:r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Det er </a:t>
            </a:r>
            <a:r>
              <a:rPr dirty="0" err="1"/>
              <a:t>vigtigt</a:t>
            </a:r>
            <a:r>
              <a:rPr dirty="0"/>
              <a:t> at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god </a:t>
            </a:r>
            <a:r>
              <a:rPr dirty="0" err="1"/>
              <a:t>søvn</a:t>
            </a:r>
            <a:endParaRPr dirty="0"/>
          </a:p>
          <a:p>
            <a:pPr marL="318407" indent="-318407" defTabSz="685165">
              <a:spcBef>
                <a:spcPts val="4800"/>
              </a:spcBef>
              <a:defRPr sz="3900"/>
            </a:pPr>
            <a:r>
              <a:rPr dirty="0" err="1"/>
              <a:t>Påstande</a:t>
            </a:r>
            <a:r>
              <a:rPr dirty="0"/>
              <a:t> er </a:t>
            </a:r>
            <a:r>
              <a:rPr dirty="0">
                <a:solidFill>
                  <a:srgbClr val="FF2600"/>
                </a:solidFill>
              </a:rPr>
              <a:t>IKKE</a:t>
            </a:r>
            <a:r>
              <a:rPr dirty="0"/>
              <a:t> </a:t>
            </a:r>
            <a:r>
              <a:rPr dirty="0" err="1"/>
              <a:t>argumenter</a:t>
            </a:r>
            <a:r>
              <a:rPr dirty="0"/>
              <a:t>.</a:t>
            </a:r>
          </a:p>
        </p:txBody>
      </p:sp>
      <p:pic>
        <p:nvPicPr>
          <p:cNvPr id="17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7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t>Et argument kræver et belæg:</a:t>
            </a:r>
          </a:p>
        </p:txBody>
      </p:sp>
      <p:pic>
        <p:nvPicPr>
          <p:cNvPr id="180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Det er dumt at tage kviklån"/>
          <p:cNvSpPr txBox="1"/>
          <p:nvPr/>
        </p:nvSpPr>
        <p:spPr>
          <a:xfrm>
            <a:off x="5134945" y="6025378"/>
            <a:ext cx="4114670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Det er dumt at tage kviklån</a:t>
            </a:r>
          </a:p>
        </p:txBody>
      </p:sp>
      <p:sp>
        <p:nvSpPr>
          <p:cNvPr id="182" name="Fordi der er tårnhøje renter"/>
          <p:cNvSpPr txBox="1"/>
          <p:nvPr/>
        </p:nvSpPr>
        <p:spPr>
          <a:xfrm>
            <a:off x="13603520" y="6025378"/>
            <a:ext cx="399255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der er tårnhøje renter</a:t>
            </a:r>
          </a:p>
        </p:txBody>
      </p:sp>
      <p:sp>
        <p:nvSpPr>
          <p:cNvPr id="183" name="Man bør donere penge til nødhjælp"/>
          <p:cNvSpPr txBox="1"/>
          <p:nvPr/>
        </p:nvSpPr>
        <p:spPr>
          <a:xfrm>
            <a:off x="5026902" y="7916751"/>
            <a:ext cx="476983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 bør donere penge til nødhjælp</a:t>
            </a:r>
          </a:p>
        </p:txBody>
      </p:sp>
      <p:sp>
        <p:nvSpPr>
          <p:cNvPr id="184" name="Fordi vi skal hjælpe mennesker i nød"/>
          <p:cNvSpPr txBox="1"/>
          <p:nvPr/>
        </p:nvSpPr>
        <p:spPr>
          <a:xfrm>
            <a:off x="13330138" y="7916751"/>
            <a:ext cx="476983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vi skal hjælpe mennesker i nød</a:t>
            </a:r>
          </a:p>
        </p:txBody>
      </p:sp>
      <p:sp>
        <p:nvSpPr>
          <p:cNvPr id="185" name="Det er vigtigt at få en god søvn"/>
          <p:cNvSpPr txBox="1"/>
          <p:nvPr/>
        </p:nvSpPr>
        <p:spPr>
          <a:xfrm>
            <a:off x="5799728" y="9836894"/>
            <a:ext cx="3542408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Det er vigtigt at få en god søvn</a:t>
            </a:r>
          </a:p>
        </p:txBody>
      </p:sp>
      <p:sp>
        <p:nvSpPr>
          <p:cNvPr id="186" name="Fordi hjernen har brug for hvile"/>
          <p:cNvSpPr txBox="1"/>
          <p:nvPr/>
        </p:nvSpPr>
        <p:spPr>
          <a:xfrm>
            <a:off x="13609952" y="9808124"/>
            <a:ext cx="4210207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hjernen har brug for hvile</a:t>
            </a:r>
          </a:p>
        </p:txBody>
      </p:sp>
      <p:sp>
        <p:nvSpPr>
          <p:cNvPr id="187" name="Streg"/>
          <p:cNvSpPr/>
          <p:nvPr/>
        </p:nvSpPr>
        <p:spPr>
          <a:xfrm flipH="1">
            <a:off x="10059408" y="6612731"/>
            <a:ext cx="273432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Streg"/>
          <p:cNvSpPr/>
          <p:nvPr/>
        </p:nvSpPr>
        <p:spPr>
          <a:xfrm flipH="1">
            <a:off x="9998526" y="8550981"/>
            <a:ext cx="2734319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Streg"/>
          <p:cNvSpPr/>
          <p:nvPr/>
        </p:nvSpPr>
        <p:spPr>
          <a:xfrm flipH="1">
            <a:off x="9971153" y="10489233"/>
            <a:ext cx="2789064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Topik</a:t>
            </a:r>
          </a:p>
        </p:txBody>
      </p:sp>
      <p:pic>
        <p:nvPicPr>
          <p:cNvPr id="19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900"/>
              </a:spcBef>
              <a:buSzTx/>
              <a:buFontTx/>
              <a:buNone/>
              <a:defRPr sz="4000" i="1"/>
            </a:pPr>
            <a:r>
              <a:t>Topik betyder i virkeligheden ‘læren om steder’. Altså de steder, hvorfra vi henter </a:t>
            </a:r>
            <a:r>
              <a:rPr b="1"/>
              <a:t>belæg</a:t>
            </a:r>
            <a:r>
              <a:t> til vores </a:t>
            </a:r>
            <a:r>
              <a:rPr b="1"/>
              <a:t>påstande</a:t>
            </a:r>
            <a:r>
              <a:t>. Når vi arbejder med topik, kortlægger vi de mulige argumenter for og imod en sag og undersøger derigennem emnet.</a:t>
            </a:r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r>
              <a:t>Et emneområde kaldes en </a:t>
            </a:r>
            <a:r>
              <a:rPr b="1"/>
              <a:t>topos</a:t>
            </a:r>
            <a:r>
              <a:t> (flertal ‘topoi’)</a:t>
            </a:r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</p:txBody>
      </p:sp>
      <p:sp>
        <p:nvSpPr>
          <p:cNvPr id="194" name="Du bør spise flere grøntsager fordi xxx"/>
          <p:cNvSpPr txBox="1"/>
          <p:nvPr/>
        </p:nvSpPr>
        <p:spPr>
          <a:xfrm>
            <a:off x="2273816" y="9135350"/>
            <a:ext cx="695058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Du bør spise flere grøntsager fordi … </a:t>
            </a:r>
          </a:p>
        </p:txBody>
      </p:sp>
      <p:sp>
        <p:nvSpPr>
          <p:cNvPr id="195" name="Forskellige topoi"/>
          <p:cNvSpPr txBox="1"/>
          <p:nvPr/>
        </p:nvSpPr>
        <p:spPr>
          <a:xfrm>
            <a:off x="13940156" y="9135349"/>
            <a:ext cx="325221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Forskellige topoi </a:t>
            </a:r>
          </a:p>
        </p:txBody>
      </p:sp>
      <p:sp>
        <p:nvSpPr>
          <p:cNvPr id="196" name="Streg"/>
          <p:cNvSpPr/>
          <p:nvPr/>
        </p:nvSpPr>
        <p:spPr>
          <a:xfrm flipH="1">
            <a:off x="10198730" y="9415574"/>
            <a:ext cx="288349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1554480">
              <a:defRPr sz="918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Topikliste</a:t>
            </a:r>
            <a:r>
              <a:rPr dirty="0"/>
              <a:t>: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liste</a:t>
            </a:r>
            <a:r>
              <a:rPr dirty="0"/>
              <a:t> over </a:t>
            </a:r>
            <a:r>
              <a:rPr lang="da-DK" dirty="0" err="1"/>
              <a:t>topoi</a:t>
            </a:r>
            <a:r>
              <a:rPr lang="da-DK" dirty="0"/>
              <a:t> (</a:t>
            </a:r>
            <a:r>
              <a:rPr dirty="0" err="1"/>
              <a:t>emneområder</a:t>
            </a:r>
            <a:r>
              <a:rPr lang="da-DK" dirty="0"/>
              <a:t>)</a:t>
            </a:r>
            <a:r>
              <a:rPr dirty="0"/>
              <a:t>, </a:t>
            </a:r>
            <a:r>
              <a:rPr dirty="0" err="1"/>
              <a:t>som</a:t>
            </a:r>
            <a:r>
              <a:rPr dirty="0"/>
              <a:t> er </a:t>
            </a:r>
            <a:r>
              <a:rPr dirty="0" err="1"/>
              <a:t>vigtige</a:t>
            </a:r>
            <a:r>
              <a:rPr dirty="0"/>
              <a:t> for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mennesker</a:t>
            </a:r>
            <a:endParaRPr dirty="0"/>
          </a:p>
        </p:txBody>
      </p:sp>
      <p:pic>
        <p:nvPicPr>
          <p:cNvPr id="199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Økonomi…"/>
          <p:cNvSpPr txBox="1"/>
          <p:nvPr/>
        </p:nvSpPr>
        <p:spPr>
          <a:xfrm>
            <a:off x="1562235" y="3133800"/>
            <a:ext cx="3119102" cy="9273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Økonomi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Miljø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Sundhed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Arbejde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Velvære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Tid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Etik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Æstetik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Kultur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Religion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Individ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Samfund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Eksempel på arbejde med topikliste</a:t>
            </a:r>
          </a:p>
        </p:txBody>
      </p:sp>
      <p:pic>
        <p:nvPicPr>
          <p:cNvPr id="207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799428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67788" indent="-267788" defTabSz="660400">
              <a:lnSpc>
                <a:spcPct val="100000"/>
              </a:lnSpc>
              <a:spcBef>
                <a:spcPts val="3600"/>
              </a:spcBef>
              <a:defRPr sz="4480"/>
            </a:pPr>
            <a:r>
              <a:t>Du bør spise flere grøntsager fordi …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billigere end kød (økonomi)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bedre for klimaet (miljø)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sundt for din krop (sundhed)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med til at skabe arbejdspladser i DK (arbejde)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smager dejligt (velvære)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forkert at spise dyr (etik)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cool og moderne (individ)</a:t>
            </a:r>
          </a:p>
        </p:txBody>
      </p:sp>
      <p:pic>
        <p:nvPicPr>
          <p:cNvPr id="209" name="Billede" descr="Billede"/>
          <p:cNvPicPr>
            <a:picLocks noChangeAspect="1"/>
          </p:cNvPicPr>
          <p:nvPr/>
        </p:nvPicPr>
        <p:blipFill>
          <a:blip r:embed="rId3"/>
          <a:srcRect r="2978"/>
          <a:stretch>
            <a:fillRect/>
          </a:stretch>
        </p:blipFill>
        <p:spPr>
          <a:xfrm>
            <a:off x="12830319" y="3890047"/>
            <a:ext cx="10182983" cy="6994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Publikumsanalyse</a:t>
            </a:r>
          </a:p>
        </p:txBody>
      </p:sp>
      <p:pic>
        <p:nvPicPr>
          <p:cNvPr id="21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318407" indent="-318407" defTabSz="685165">
              <a:spcBef>
                <a:spcPts val="4800"/>
              </a:spcBef>
              <a:defRPr sz="4000"/>
            </a:pPr>
            <a:r>
              <a:t>Hvem taler du til?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Hvem er konkret til stede? 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Hvad ved publikum om dit argument i forvejen? 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Hvilke holdninger har publikum til dit argument i forvejen?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Vil du overbevise alle blandt publikum?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Hvis ikke: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Hvem</a:t>
            </a:r>
            <a:r>
              <a:t> vil du overbevise?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Hvilke argumenter fra din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topikliste</a:t>
            </a:r>
            <a:r>
              <a:t> vil være passende i forhold til dit publikum?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c7bceb-a26e-4db9-bd6c-c15e2a0e3cfc">
      <Terms xmlns="http://schemas.microsoft.com/office/infopath/2007/PartnerControls"/>
    </lcf76f155ced4ddcb4097134ff3c332f>
    <TaxCatchAll xmlns="5384beed-4023-4c39-958c-54dc774c6f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45E01C8897FA44848E9BA20828732A" ma:contentTypeVersion="14" ma:contentTypeDescription="Opret et nyt dokument." ma:contentTypeScope="" ma:versionID="279bee0ee6f3ec316a8aa070bdfdc1c7">
  <xsd:schema xmlns:xsd="http://www.w3.org/2001/XMLSchema" xmlns:xs="http://www.w3.org/2001/XMLSchema" xmlns:p="http://schemas.microsoft.com/office/2006/metadata/properties" xmlns:ns2="34c7bceb-a26e-4db9-bd6c-c15e2a0e3cfc" xmlns:ns3="5384beed-4023-4c39-958c-54dc774c6f3d" targetNamespace="http://schemas.microsoft.com/office/2006/metadata/properties" ma:root="true" ma:fieldsID="c163cdfb71f0435a87905196db96f638" ns2:_="" ns3:_="">
    <xsd:import namespace="34c7bceb-a26e-4db9-bd6c-c15e2a0e3cfc"/>
    <xsd:import namespace="5384beed-4023-4c39-958c-54dc774c6f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7bceb-a26e-4db9-bd6c-c15e2a0e3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e966d79-0369-463e-9902-07bb23336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4beed-4023-4c39-958c-54dc774c6f3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5376acd-8c78-4457-8e55-279771cb0065}" ma:internalName="TaxCatchAll" ma:showField="CatchAllData" ma:web="5384beed-4023-4c39-958c-54dc774c6f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BD29F4-B9A3-463B-B6DF-3C733B633AF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384beed-4023-4c39-958c-54dc774c6f3d"/>
    <ds:schemaRef ds:uri="http://purl.org/dc/dcmitype/"/>
    <ds:schemaRef ds:uri="http://purl.org/dc/elements/1.1/"/>
    <ds:schemaRef ds:uri="34c7bceb-a26e-4db9-bd6c-c15e2a0e3cfc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22C797-80FF-4DC6-9475-26514F1E8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C40110-7935-4AFF-887A-68115F50E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7bceb-a26e-4db9-bd6c-c15e2a0e3cfc"/>
    <ds:schemaRef ds:uri="5384beed-4023-4c39-958c-54dc774c6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15766</TotalTime>
  <Words>977</Words>
  <Application>Microsoft Macintosh PowerPoint</Application>
  <PresentationFormat>Brugerdefineret</PresentationFormat>
  <Paragraphs>121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Open Sans</vt:lpstr>
      <vt:lpstr>Symbol</vt:lpstr>
      <vt:lpstr>White</vt:lpstr>
      <vt:lpstr>Talefest 2026</vt:lpstr>
      <vt:lpstr>Hold en argumenterende tale</vt:lpstr>
      <vt:lpstr>Hvad er et argument?</vt:lpstr>
      <vt:lpstr>Hvad er et argument?</vt:lpstr>
      <vt:lpstr>Hvad er et argument?</vt:lpstr>
      <vt:lpstr>Topik</vt:lpstr>
      <vt:lpstr>Topikliste: En liste over topoi (emneområder), som er vigtige for os mennesker</vt:lpstr>
      <vt:lpstr>Eksempel på arbejde med topikliste</vt:lpstr>
      <vt:lpstr>Publikumsanalyse</vt:lpstr>
      <vt:lpstr>Stedet – Hvilken betydning for din tale? </vt:lpstr>
      <vt:lpstr>Evidentia </vt:lpstr>
      <vt:lpstr>1. Adjektiver </vt:lpstr>
      <vt:lpstr>2. Fortællinger om mennesker </vt:lpstr>
      <vt:lpstr>3. Sanser</vt:lpstr>
      <vt:lpstr>4. Billedsprog</vt:lpstr>
      <vt:lpstr>Indledninger</vt:lpstr>
      <vt:lpstr>Afslutninger</vt:lpstr>
      <vt:lpstr>Stilfigurer</vt:lpstr>
      <vt:lpstr>Samarbejdspartnere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Nordisk Talefest</dc:title>
  <cp:lastModifiedBy>Nis Vraasø</cp:lastModifiedBy>
  <cp:revision>4</cp:revision>
  <dcterms:modified xsi:type="dcterms:W3CDTF">2025-08-01T10:43:13Z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0x010100CF45E01C8897FA44848E9BA20828732A</vt:lpwstr>
  </property>
  <property fmtid="{D5CDD505-2E9C-101B-9397-08002B2CF9AE}" pid="3" name="MediaServiceImageTags">
    <vt:lpwstr/>
  </property>
</Properties>
</file>